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  <p:sldMasterId id="2147483694" r:id="rId2"/>
  </p:sldMasterIdLst>
  <p:notesMasterIdLst>
    <p:notesMasterId r:id="rId24"/>
  </p:notesMasterIdLst>
  <p:sldIdLst>
    <p:sldId id="256" r:id="rId3"/>
    <p:sldId id="264" r:id="rId4"/>
    <p:sldId id="263" r:id="rId5"/>
    <p:sldId id="268" r:id="rId6"/>
    <p:sldId id="274" r:id="rId7"/>
    <p:sldId id="275" r:id="rId8"/>
    <p:sldId id="283" r:id="rId9"/>
    <p:sldId id="276" r:id="rId10"/>
    <p:sldId id="257" r:id="rId11"/>
    <p:sldId id="259" r:id="rId12"/>
    <p:sldId id="261" r:id="rId13"/>
    <p:sldId id="277" r:id="rId14"/>
    <p:sldId id="278" r:id="rId15"/>
    <p:sldId id="279" r:id="rId16"/>
    <p:sldId id="266" r:id="rId17"/>
    <p:sldId id="280" r:id="rId18"/>
    <p:sldId id="267" r:id="rId19"/>
    <p:sldId id="281" r:id="rId20"/>
    <p:sldId id="269" r:id="rId21"/>
    <p:sldId id="285" r:id="rId22"/>
    <p:sldId id="262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Century Gothic" panose="020B0502020202020204" pitchFamily="34" charset="0"/>
      <p:regular r:id="rId31"/>
      <p:bold r:id="rId32"/>
      <p:italic r:id="rId33"/>
      <p:boldItalic r:id="rId34"/>
    </p:embeddedFont>
    <p:embeddedFont>
      <p:font typeface="Helvetica Neue" panose="02000503000000020004" pitchFamily="2" charset="0"/>
      <p:regular r:id="rId35"/>
      <p:bold r:id="rId36"/>
      <p:italic r:id="rId37"/>
      <p:boldItalic r:id="rId38"/>
    </p:embeddedFont>
    <p:embeddedFont>
      <p:font typeface="Merriweather Sans" pitchFamily="2" charset="77"/>
      <p:regular r:id="rId39"/>
      <p:bold r:id="rId40"/>
      <p:italic r:id="rId41"/>
      <p:boldItalic r:id="rId42"/>
    </p:embeddedFont>
    <p:embeddedFont>
      <p:font typeface="Open Sans" panose="020B0606030504020204" pitchFamily="34" charset="0"/>
      <p:regular r:id="rId43"/>
      <p:bold r:id="rId44"/>
      <p:italic r:id="rId45"/>
      <p:boldItalic r:id="rId46"/>
    </p:embeddedFont>
    <p:embeddedFont>
      <p:font typeface="Open Sans SemiBold" panose="020F0502020204030204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aron Durbin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239FD79-BA08-4128-9F5B-916A27823634}">
  <a:tblStyle styleId="{8239FD79-BA08-4128-9F5B-916A278236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22"/>
    <p:restoredTop sz="96054"/>
  </p:normalViewPr>
  <p:slideViewPr>
    <p:cSldViewPr snapToGrid="0" snapToObjects="1">
      <p:cViewPr varScale="1">
        <p:scale>
          <a:sx n="123" d="100"/>
          <a:sy n="123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font" Target="fonts/font26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5.fntdata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font" Target="fonts/font24.fntdata"/><Relationship Id="rId8" Type="http://schemas.openxmlformats.org/officeDocument/2006/relationships/slide" Target="slides/slide6.xml"/><Relationship Id="rId51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20" Type="http://schemas.openxmlformats.org/officeDocument/2006/relationships/slide" Target="slides/slide18.xml"/><Relationship Id="rId41" Type="http://schemas.openxmlformats.org/officeDocument/2006/relationships/font" Target="fonts/font17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font" Target="fonts/font2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ists.riscv.org/g/tech-external-debug-security/topic/tg_meeting_nov_15/102601350?p=,,,20,0,0,0::recentpostdate/sticky,,,20,2,0,102601350,previd%3D1700053881774901524,nextid%3D1697955034780248418&amp;previd=1700053881774901524&amp;nextid=1697955034780248418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ba1df9ff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ba1df9ff0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ba1df9ff0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ba1df9ff0c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ba1df9ff0c_0_3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ba1df9ff0c_0_3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b="0" i="0" u="sng" strike="noStrike" dirty="0">
                <a:solidFill>
                  <a:srgbClr val="337AB7"/>
                </a:solidFill>
                <a:effectLst/>
                <a:latin typeface="Helvetica Neue" panose="02000503000000020004" pitchFamily="2" charset="0"/>
                <a:hlinkClick r:id="rId3"/>
              </a:rPr>
            </a:br>
            <a:br>
              <a:rPr lang="en-US" dirty="0"/>
            </a:b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9041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075ab111b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075ab111b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g1075ab111b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0A3799">
              <a:alpha val="56862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97133" y="2528565"/>
            <a:ext cx="10712100" cy="28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97128" y="5378116"/>
            <a:ext cx="107121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2C"/>
              </a:buClr>
              <a:buSzPts val="3200"/>
              <a:buNone/>
              <a:defRPr sz="3200">
                <a:solidFill>
                  <a:srgbClr val="FFC72C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8301" y="1272159"/>
            <a:ext cx="5055368" cy="8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5_1">
  <p:cSld name="CUSTOM_5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2"/>
          <p:cNvPicPr preferRelativeResize="0"/>
          <p:nvPr/>
        </p:nvPicPr>
        <p:blipFill rotWithShape="1">
          <a:blip r:embed="rId2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0"/>
            <a:ext cx="63936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2"/>
          <p:cNvSpPr/>
          <p:nvPr/>
        </p:nvSpPr>
        <p:spPr>
          <a:xfrm>
            <a:off x="643920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>
            <a:off x="6705033" y="274333"/>
            <a:ext cx="52464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76" name="Google Shape;7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2_1">
  <p:cSld name="SECTION_HEADER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0A3799">
              <a:alpha val="56862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265833" y="274333"/>
            <a:ext cx="5246400" cy="59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_1_1">
  <p:cSld name="CUSTOM_1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4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026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4"/>
          <p:cNvSpPr txBox="1"/>
          <p:nvPr/>
        </p:nvSpPr>
        <p:spPr>
          <a:xfrm>
            <a:off x="0" y="0"/>
            <a:ext cx="6702900" cy="6858000"/>
          </a:xfrm>
          <a:prstGeom prst="rect">
            <a:avLst/>
          </a:prstGeom>
          <a:solidFill>
            <a:srgbClr val="0A6B7C">
              <a:alpha val="29019"/>
            </a:srgbClr>
          </a:solidFill>
          <a:ln>
            <a:noFill/>
          </a:ln>
        </p:spPr>
        <p:txBody>
          <a:bodyPr spcFirstLastPara="1" wrap="square" lIns="487675" tIns="60925" rIns="48767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4"/>
          <p:cNvSpPr/>
          <p:nvPr/>
        </p:nvSpPr>
        <p:spPr>
          <a:xfrm>
            <a:off x="6702800" y="0"/>
            <a:ext cx="54891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6792000" y="219000"/>
            <a:ext cx="5246400" cy="6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88" name="Google Shape;8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3_1_2">
  <p:cSld name="CUSTOM_3_1_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5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4" y="0"/>
            <a:ext cx="573807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/>
          <p:nvPr/>
        </p:nvSpPr>
        <p:spPr>
          <a:xfrm>
            <a:off x="5738067" y="0"/>
            <a:ext cx="6453900" cy="68580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>
            <a:off x="6036298" y="274333"/>
            <a:ext cx="58860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2_1_1">
  <p:cSld name="CUSTOM_2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0" y="0"/>
            <a:ext cx="5738066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5986933" y="232867"/>
            <a:ext cx="6051600" cy="6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4_1_1">
  <p:cSld name="CUSTOM_4_1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 rotWithShape="1">
          <a:blip r:embed="rId2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0500" y="0"/>
            <a:ext cx="54315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70300" y="151833"/>
            <a:ext cx="6178800" cy="60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2_1_1_1">
  <p:cSld name="SECTION_HEADER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0A3799">
              <a:alpha val="56862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9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19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6263967" y="248600"/>
            <a:ext cx="57528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1"/>
          </p:nvPr>
        </p:nvSpPr>
        <p:spPr>
          <a:xfrm>
            <a:off x="124433" y="400967"/>
            <a:ext cx="5461500" cy="56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2_1_1_1_1">
  <p:cSld name="SECTION_HEADER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0A3799">
              <a:alpha val="56862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0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97300" y="68867"/>
            <a:ext cx="52677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body" idx="1"/>
          </p:nvPr>
        </p:nvSpPr>
        <p:spPr>
          <a:xfrm>
            <a:off x="5925167" y="68867"/>
            <a:ext cx="6007200" cy="56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2_2">
  <p:cSld name="CUSTOM_2_2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5893767" y="288567"/>
            <a:ext cx="5882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1" name="Google Shape;121;p21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1"/>
          <p:cNvSpPr txBox="1">
            <a:spLocks noGrp="1"/>
          </p:cNvSpPr>
          <p:nvPr>
            <p:ph type="title" idx="2"/>
          </p:nvPr>
        </p:nvSpPr>
        <p:spPr>
          <a:xfrm>
            <a:off x="265833" y="288567"/>
            <a:ext cx="5246400" cy="6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pen Sans"/>
              <a:buNone/>
              <a:defRPr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>
            <a:spLocks noGrp="1"/>
          </p:cNvSpPr>
          <p:nvPr>
            <p:ph type="body" idx="1"/>
          </p:nvPr>
        </p:nvSpPr>
        <p:spPr>
          <a:xfrm>
            <a:off x="5893767" y="2079767"/>
            <a:ext cx="5882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">
  <p:cSld name="CUSTOM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2"/>
          <p:cNvPicPr preferRelativeResize="0"/>
          <p:nvPr/>
        </p:nvPicPr>
        <p:blipFill rotWithShape="1">
          <a:blip r:embed="rId2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8331" y="0"/>
            <a:ext cx="63936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>
          <a:xfrm>
            <a:off x="265833" y="274333"/>
            <a:ext cx="52464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2">
  <p:cSld name="CUSTOM_2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 rotWithShape="1">
          <a:blip r:embed="rId2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8331" y="0"/>
            <a:ext cx="63936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5920933" y="149900"/>
            <a:ext cx="59424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>
            <a:spLocks noGrp="1"/>
          </p:cNvSpPr>
          <p:nvPr>
            <p:ph type="body" idx="1"/>
          </p:nvPr>
        </p:nvSpPr>
        <p:spPr>
          <a:xfrm>
            <a:off x="124433" y="400967"/>
            <a:ext cx="5461500" cy="56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">
  <p:cSld name="CUSTOM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4"/>
          <p:cNvPicPr preferRelativeResize="0"/>
          <p:nvPr/>
        </p:nvPicPr>
        <p:blipFill rotWithShape="1">
          <a:blip r:embed="rId2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8331" y="0"/>
            <a:ext cx="63936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4"/>
          <p:cNvSpPr txBox="1">
            <a:spLocks noGrp="1"/>
          </p:cNvSpPr>
          <p:nvPr>
            <p:ph type="title"/>
          </p:nvPr>
        </p:nvSpPr>
        <p:spPr>
          <a:xfrm>
            <a:off x="265833" y="274333"/>
            <a:ext cx="52464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_2">
  <p:cSld name="CUSTOM_1_2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 rotWithShape="1">
          <a:blip r:embed="rId2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8331" y="0"/>
            <a:ext cx="63936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6230300" y="248600"/>
            <a:ext cx="57528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>
            <a:spLocks noGrp="1"/>
          </p:cNvSpPr>
          <p:nvPr>
            <p:ph type="body" idx="1"/>
          </p:nvPr>
        </p:nvSpPr>
        <p:spPr>
          <a:xfrm>
            <a:off x="124433" y="400967"/>
            <a:ext cx="5461500" cy="56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_1">
  <p:cSld name="CUSTOM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6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9300" y="0"/>
            <a:ext cx="67026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6"/>
          <p:cNvSpPr txBox="1"/>
          <p:nvPr/>
        </p:nvSpPr>
        <p:spPr>
          <a:xfrm>
            <a:off x="5489300" y="0"/>
            <a:ext cx="6702900" cy="6858000"/>
          </a:xfrm>
          <a:prstGeom prst="rect">
            <a:avLst/>
          </a:prstGeom>
          <a:solidFill>
            <a:srgbClr val="0A6B7C">
              <a:alpha val="29019"/>
            </a:srgbClr>
          </a:solidFill>
          <a:ln>
            <a:noFill/>
          </a:ln>
        </p:spPr>
        <p:txBody>
          <a:bodyPr spcFirstLastPara="1" wrap="square" lIns="487675" tIns="60925" rIns="48767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6"/>
          <p:cNvSpPr txBox="1">
            <a:spLocks noGrp="1"/>
          </p:cNvSpPr>
          <p:nvPr>
            <p:ph type="title"/>
          </p:nvPr>
        </p:nvSpPr>
        <p:spPr>
          <a:xfrm>
            <a:off x="265833" y="274333"/>
            <a:ext cx="5246400" cy="59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_1_1_1">
  <p:cSld name="CUSTOM_1_1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026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 txBox="1"/>
          <p:nvPr/>
        </p:nvSpPr>
        <p:spPr>
          <a:xfrm>
            <a:off x="0" y="0"/>
            <a:ext cx="6702900" cy="6858000"/>
          </a:xfrm>
          <a:prstGeom prst="rect">
            <a:avLst/>
          </a:prstGeom>
          <a:solidFill>
            <a:srgbClr val="0A6B7C">
              <a:alpha val="29019"/>
            </a:srgbClr>
          </a:solidFill>
          <a:ln>
            <a:noFill/>
          </a:ln>
        </p:spPr>
        <p:txBody>
          <a:bodyPr spcFirstLastPara="1" wrap="square" lIns="487675" tIns="60925" rIns="48767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7"/>
          <p:cNvSpPr txBox="1">
            <a:spLocks noGrp="1"/>
          </p:cNvSpPr>
          <p:nvPr>
            <p:ph type="title"/>
          </p:nvPr>
        </p:nvSpPr>
        <p:spPr>
          <a:xfrm>
            <a:off x="6792000" y="219000"/>
            <a:ext cx="5246400" cy="6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56" name="Google Shape;15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_1_1_1_1">
  <p:cSld name="CUSTOM_1_1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8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026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8"/>
          <p:cNvSpPr txBox="1"/>
          <p:nvPr/>
        </p:nvSpPr>
        <p:spPr>
          <a:xfrm>
            <a:off x="0" y="0"/>
            <a:ext cx="6702900" cy="6858000"/>
          </a:xfrm>
          <a:prstGeom prst="rect">
            <a:avLst/>
          </a:prstGeom>
          <a:solidFill>
            <a:srgbClr val="0A6B7C">
              <a:alpha val="29019"/>
            </a:srgbClr>
          </a:solidFill>
          <a:ln>
            <a:noFill/>
          </a:ln>
        </p:spPr>
        <p:txBody>
          <a:bodyPr spcFirstLastPara="1" wrap="square" lIns="487675" tIns="60925" rIns="48767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241600" y="221000"/>
            <a:ext cx="5952900" cy="6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 txBox="1">
            <a:spLocks noGrp="1"/>
          </p:cNvSpPr>
          <p:nvPr>
            <p:ph type="body" idx="1"/>
          </p:nvPr>
        </p:nvSpPr>
        <p:spPr>
          <a:xfrm>
            <a:off x="6816533" y="221000"/>
            <a:ext cx="5171100" cy="6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●"/>
              <a:defRPr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2_1">
  <p:cSld name="CUSTOM_2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9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6453933" y="0"/>
            <a:ext cx="5738066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9"/>
          <p:cNvSpPr txBox="1">
            <a:spLocks noGrp="1"/>
          </p:cNvSpPr>
          <p:nvPr>
            <p:ph type="title"/>
          </p:nvPr>
        </p:nvSpPr>
        <p:spPr>
          <a:xfrm>
            <a:off x="265833" y="274333"/>
            <a:ext cx="5955900" cy="59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66" name="Google Shape;16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2_1_2">
  <p:cSld name="CUSTOM_2_1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0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6453933" y="0"/>
            <a:ext cx="5738066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0"/>
          <p:cNvSpPr txBox="1">
            <a:spLocks noGrp="1"/>
          </p:cNvSpPr>
          <p:nvPr>
            <p:ph type="title"/>
          </p:nvPr>
        </p:nvSpPr>
        <p:spPr>
          <a:xfrm>
            <a:off x="6681367" y="108400"/>
            <a:ext cx="5319900" cy="6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70" name="Google Shape;17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0"/>
          <p:cNvSpPr txBox="1">
            <a:spLocks noGrp="1"/>
          </p:cNvSpPr>
          <p:nvPr>
            <p:ph type="body" idx="1"/>
          </p:nvPr>
        </p:nvSpPr>
        <p:spPr>
          <a:xfrm>
            <a:off x="152100" y="198400"/>
            <a:ext cx="5931600" cy="59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●"/>
              <a:defRPr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3_1">
  <p:cSld name="CUSTOM_3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1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4" y="0"/>
            <a:ext cx="573807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1"/>
          <p:cNvSpPr txBox="1">
            <a:spLocks noGrp="1"/>
          </p:cNvSpPr>
          <p:nvPr>
            <p:ph type="title"/>
          </p:nvPr>
        </p:nvSpPr>
        <p:spPr>
          <a:xfrm>
            <a:off x="5835967" y="274333"/>
            <a:ext cx="61788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75" name="Google Shape;17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3_1_1">
  <p:cSld name="CUSTOM_3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2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6453929" y="0"/>
            <a:ext cx="573807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2"/>
          <p:cNvSpPr txBox="1">
            <a:spLocks noGrp="1"/>
          </p:cNvSpPr>
          <p:nvPr>
            <p:ph type="title"/>
          </p:nvPr>
        </p:nvSpPr>
        <p:spPr>
          <a:xfrm>
            <a:off x="139400" y="191367"/>
            <a:ext cx="6178800" cy="60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79" name="Google Shape;17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gradFill>
            <a:gsLst>
              <a:gs pos="0">
                <a:srgbClr val="0A3799">
                  <a:alpha val="56862"/>
                </a:srgbClr>
              </a:gs>
              <a:gs pos="100000">
                <a:srgbClr val="0A6B7C">
                  <a:alpha val="56862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46400" y="1200167"/>
            <a:ext cx="11499300" cy="3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32" name="Google Shape;3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2233" y="5691028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4" name="Google Shape;34;p5"/>
          <p:cNvCxnSpPr/>
          <p:nvPr/>
        </p:nvCxnSpPr>
        <p:spPr>
          <a:xfrm rot="10800000" flipH="1">
            <a:off x="3404200" y="5439167"/>
            <a:ext cx="5383500" cy="11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3_1_1_1">
  <p:cSld name="CUSTOM_3_1_1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3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6453929" y="0"/>
            <a:ext cx="573807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3"/>
          <p:cNvSpPr txBox="1">
            <a:spLocks noGrp="1"/>
          </p:cNvSpPr>
          <p:nvPr>
            <p:ph type="title"/>
          </p:nvPr>
        </p:nvSpPr>
        <p:spPr>
          <a:xfrm>
            <a:off x="6692067" y="149900"/>
            <a:ext cx="5433300" cy="6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1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83" name="Google Shape;18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3"/>
          <p:cNvSpPr txBox="1">
            <a:spLocks noGrp="1"/>
          </p:cNvSpPr>
          <p:nvPr>
            <p:ph type="body" idx="1"/>
          </p:nvPr>
        </p:nvSpPr>
        <p:spPr>
          <a:xfrm>
            <a:off x="152100" y="198400"/>
            <a:ext cx="5931600" cy="59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●"/>
              <a:defRPr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4_1">
  <p:cSld name="CUSTOM_4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4"/>
          <p:cNvPicPr preferRelativeResize="0"/>
          <p:nvPr/>
        </p:nvPicPr>
        <p:blipFill rotWithShape="1">
          <a:blip r:embed="rId2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4315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4"/>
          <p:cNvSpPr txBox="1">
            <a:spLocks noGrp="1"/>
          </p:cNvSpPr>
          <p:nvPr>
            <p:ph type="title"/>
          </p:nvPr>
        </p:nvSpPr>
        <p:spPr>
          <a:xfrm>
            <a:off x="5835967" y="274333"/>
            <a:ext cx="61788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88" name="Google Shape;188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4_1_2">
  <p:cSld name="CUSTOM_4_1_2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5"/>
          <p:cNvPicPr preferRelativeResize="0"/>
          <p:nvPr/>
        </p:nvPicPr>
        <p:blipFill rotWithShape="1">
          <a:blip r:embed="rId2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4315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5"/>
          <p:cNvSpPr/>
          <p:nvPr/>
        </p:nvSpPr>
        <p:spPr>
          <a:xfrm>
            <a:off x="5431500" y="0"/>
            <a:ext cx="6760500" cy="68580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5"/>
          <p:cNvSpPr txBox="1">
            <a:spLocks noGrp="1"/>
          </p:cNvSpPr>
          <p:nvPr>
            <p:ph type="title"/>
          </p:nvPr>
        </p:nvSpPr>
        <p:spPr>
          <a:xfrm>
            <a:off x="5743898" y="274333"/>
            <a:ext cx="61656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4_1_3">
  <p:cSld name="CUSTOM_4_1_3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6"/>
          <p:cNvPicPr preferRelativeResize="0"/>
          <p:nvPr/>
        </p:nvPicPr>
        <p:blipFill rotWithShape="1">
          <a:blip r:embed="rId2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4315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6"/>
          <p:cNvSpPr txBox="1">
            <a:spLocks noGrp="1"/>
          </p:cNvSpPr>
          <p:nvPr>
            <p:ph type="title"/>
          </p:nvPr>
        </p:nvSpPr>
        <p:spPr>
          <a:xfrm>
            <a:off x="125567" y="136067"/>
            <a:ext cx="5156400" cy="60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97" name="Google Shape;19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6"/>
          <p:cNvSpPr txBox="1">
            <a:spLocks noGrp="1"/>
          </p:cNvSpPr>
          <p:nvPr>
            <p:ph type="body" idx="1"/>
          </p:nvPr>
        </p:nvSpPr>
        <p:spPr>
          <a:xfrm>
            <a:off x="5682733" y="267667"/>
            <a:ext cx="6318900" cy="6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●"/>
              <a:defRPr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1_1_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FFFFFF">
              <a:alpha val="89411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7"/>
          <p:cNvSpPr txBox="1">
            <a:spLocks noGrp="1"/>
          </p:cNvSpPr>
          <p:nvPr>
            <p:ph type="title"/>
          </p:nvPr>
        </p:nvSpPr>
        <p:spPr>
          <a:xfrm>
            <a:off x="346400" y="1200167"/>
            <a:ext cx="11499300" cy="3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37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3" name="Google Shape;203;p37"/>
          <p:cNvCxnSpPr/>
          <p:nvPr/>
        </p:nvCxnSpPr>
        <p:spPr>
          <a:xfrm rot="10800000" flipH="1">
            <a:off x="3404200" y="5439167"/>
            <a:ext cx="5383500" cy="11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4" name="Google Shape;204;p37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9433" y="5619961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3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09" name="Google Shape;209;p38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0" name="Google Shape;210;p38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_1">
  <p:cSld name="TITLE_AND_TWO_COLUMNS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3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 sz="1900">
                <a:solidFill>
                  <a:srgbClr val="434343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39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 sz="1900">
                <a:solidFill>
                  <a:srgbClr val="434343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39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" name="Google Shape;217;p39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_1">
  <p:cSld name="TITLE_AND_BODY_2_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1" name="Google Shape;221;p40"/>
          <p:cNvSpPr txBox="1">
            <a:spLocks noGrp="1"/>
          </p:cNvSpPr>
          <p:nvPr>
            <p:ph type="body" idx="1"/>
          </p:nvPr>
        </p:nvSpPr>
        <p:spPr>
          <a:xfrm>
            <a:off x="605900" y="2057433"/>
            <a:ext cx="3195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22" name="Google Shape;222;p40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3" name="Google Shape;223;p40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0"/>
          <p:cNvSpPr txBox="1"/>
          <p:nvPr/>
        </p:nvSpPr>
        <p:spPr>
          <a:xfrm>
            <a:off x="489100" y="2023867"/>
            <a:ext cx="3351300" cy="4193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6" name="Google Shape;226;p40"/>
          <p:cNvSpPr txBox="1"/>
          <p:nvPr/>
        </p:nvSpPr>
        <p:spPr>
          <a:xfrm>
            <a:off x="4255680" y="2023867"/>
            <a:ext cx="3312900" cy="41937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7" name="Google Shape;227;p40"/>
          <p:cNvSpPr txBox="1"/>
          <p:nvPr/>
        </p:nvSpPr>
        <p:spPr>
          <a:xfrm>
            <a:off x="8022231" y="2023867"/>
            <a:ext cx="3351300" cy="41937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8" name="Google Shape;228;p40"/>
          <p:cNvSpPr txBox="1"/>
          <p:nvPr/>
        </p:nvSpPr>
        <p:spPr>
          <a:xfrm>
            <a:off x="509533" y="1342392"/>
            <a:ext cx="3312900" cy="658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9" name="Google Shape;229;p40"/>
          <p:cNvSpPr txBox="1"/>
          <p:nvPr/>
        </p:nvSpPr>
        <p:spPr>
          <a:xfrm>
            <a:off x="4260092" y="1342392"/>
            <a:ext cx="3316500" cy="6585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0" name="Google Shape;230;p40"/>
          <p:cNvSpPr txBox="1"/>
          <p:nvPr/>
        </p:nvSpPr>
        <p:spPr>
          <a:xfrm>
            <a:off x="8041433" y="1342367"/>
            <a:ext cx="3312900" cy="658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1" name="Google Shape;231;p40"/>
          <p:cNvSpPr txBox="1">
            <a:spLocks noGrp="1"/>
          </p:cNvSpPr>
          <p:nvPr>
            <p:ph type="body" idx="2"/>
          </p:nvPr>
        </p:nvSpPr>
        <p:spPr>
          <a:xfrm>
            <a:off x="4314067" y="2057433"/>
            <a:ext cx="3195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2" name="Google Shape;232;p40"/>
          <p:cNvSpPr txBox="1">
            <a:spLocks noGrp="1"/>
          </p:cNvSpPr>
          <p:nvPr>
            <p:ph type="body" idx="3"/>
          </p:nvPr>
        </p:nvSpPr>
        <p:spPr>
          <a:xfrm>
            <a:off x="8099833" y="2057367"/>
            <a:ext cx="3195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3" name="Google Shape;233;p40"/>
          <p:cNvSpPr txBox="1">
            <a:spLocks noGrp="1"/>
          </p:cNvSpPr>
          <p:nvPr>
            <p:ph type="title" idx="4"/>
          </p:nvPr>
        </p:nvSpPr>
        <p:spPr>
          <a:xfrm>
            <a:off x="605900" y="1409200"/>
            <a:ext cx="311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40"/>
          <p:cNvSpPr txBox="1">
            <a:spLocks noGrp="1"/>
          </p:cNvSpPr>
          <p:nvPr>
            <p:ph type="title" idx="5"/>
          </p:nvPr>
        </p:nvSpPr>
        <p:spPr>
          <a:xfrm>
            <a:off x="4376084" y="1409200"/>
            <a:ext cx="311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40"/>
          <p:cNvSpPr txBox="1">
            <a:spLocks noGrp="1"/>
          </p:cNvSpPr>
          <p:nvPr>
            <p:ph type="title" idx="6"/>
          </p:nvPr>
        </p:nvSpPr>
        <p:spPr>
          <a:xfrm>
            <a:off x="8119100" y="1409167"/>
            <a:ext cx="311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_1_1">
  <p:cSld name="TITLE_AND_BODY_2_1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8" name="Google Shape;238;p41"/>
          <p:cNvSpPr txBox="1">
            <a:spLocks noGrp="1"/>
          </p:cNvSpPr>
          <p:nvPr>
            <p:ph type="body" idx="1"/>
          </p:nvPr>
        </p:nvSpPr>
        <p:spPr>
          <a:xfrm>
            <a:off x="605900" y="2057433"/>
            <a:ext cx="3195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9" name="Google Shape;239;p41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0" name="Google Shape;240;p41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1"/>
          <p:cNvSpPr txBox="1"/>
          <p:nvPr/>
        </p:nvSpPr>
        <p:spPr>
          <a:xfrm>
            <a:off x="489100" y="2023867"/>
            <a:ext cx="3351300" cy="4193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3" name="Google Shape;243;p41"/>
          <p:cNvSpPr txBox="1"/>
          <p:nvPr/>
        </p:nvSpPr>
        <p:spPr>
          <a:xfrm>
            <a:off x="509533" y="1342392"/>
            <a:ext cx="3312900" cy="658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4" name="Google Shape;244;p41"/>
          <p:cNvSpPr txBox="1">
            <a:spLocks noGrp="1"/>
          </p:cNvSpPr>
          <p:nvPr>
            <p:ph type="body" idx="2"/>
          </p:nvPr>
        </p:nvSpPr>
        <p:spPr>
          <a:xfrm>
            <a:off x="3995900" y="1342400"/>
            <a:ext cx="7299900" cy="48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45" name="Google Shape;245;p41"/>
          <p:cNvSpPr txBox="1">
            <a:spLocks noGrp="1"/>
          </p:cNvSpPr>
          <p:nvPr>
            <p:ph type="title" idx="3"/>
          </p:nvPr>
        </p:nvSpPr>
        <p:spPr>
          <a:xfrm>
            <a:off x="605900" y="1409200"/>
            <a:ext cx="311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_1_2">
  <p:cSld name="TITLE_AND_BODY_2_1_2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2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42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" name="Google Shape;249;p42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2"/>
          <p:cNvSpPr txBox="1"/>
          <p:nvPr/>
        </p:nvSpPr>
        <p:spPr>
          <a:xfrm>
            <a:off x="496480" y="2023867"/>
            <a:ext cx="3312900" cy="41937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p42"/>
          <p:cNvSpPr txBox="1"/>
          <p:nvPr/>
        </p:nvSpPr>
        <p:spPr>
          <a:xfrm>
            <a:off x="500892" y="1342392"/>
            <a:ext cx="3316500" cy="6585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3" name="Google Shape;253;p42"/>
          <p:cNvSpPr txBox="1">
            <a:spLocks noGrp="1"/>
          </p:cNvSpPr>
          <p:nvPr>
            <p:ph type="body" idx="1"/>
          </p:nvPr>
        </p:nvSpPr>
        <p:spPr>
          <a:xfrm>
            <a:off x="554867" y="2057433"/>
            <a:ext cx="3195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54" name="Google Shape;254;p42"/>
          <p:cNvSpPr txBox="1">
            <a:spLocks noGrp="1"/>
          </p:cNvSpPr>
          <p:nvPr>
            <p:ph type="title" idx="2"/>
          </p:nvPr>
        </p:nvSpPr>
        <p:spPr>
          <a:xfrm>
            <a:off x="616884" y="1409200"/>
            <a:ext cx="311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p42"/>
          <p:cNvSpPr txBox="1">
            <a:spLocks noGrp="1"/>
          </p:cNvSpPr>
          <p:nvPr>
            <p:ph type="body" idx="3"/>
          </p:nvPr>
        </p:nvSpPr>
        <p:spPr>
          <a:xfrm>
            <a:off x="3995900" y="1342400"/>
            <a:ext cx="7299900" cy="48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2_1_1">
  <p:cSld name="SECTION_HEADER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0A3799">
              <a:alpha val="56862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6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265833" y="274333"/>
            <a:ext cx="52464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_1_3">
  <p:cSld name="TITLE_AND_BODY_2_1_3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43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9" name="Google Shape;259;p43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3"/>
          <p:cNvSpPr txBox="1"/>
          <p:nvPr/>
        </p:nvSpPr>
        <p:spPr>
          <a:xfrm>
            <a:off x="503831" y="2023867"/>
            <a:ext cx="3351300" cy="41937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2" name="Google Shape;262;p43"/>
          <p:cNvSpPr txBox="1"/>
          <p:nvPr/>
        </p:nvSpPr>
        <p:spPr>
          <a:xfrm>
            <a:off x="523033" y="1342367"/>
            <a:ext cx="3312900" cy="658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3" name="Google Shape;263;p43"/>
          <p:cNvSpPr txBox="1">
            <a:spLocks noGrp="1"/>
          </p:cNvSpPr>
          <p:nvPr>
            <p:ph type="body" idx="1"/>
          </p:nvPr>
        </p:nvSpPr>
        <p:spPr>
          <a:xfrm>
            <a:off x="581433" y="2057367"/>
            <a:ext cx="3195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64" name="Google Shape;264;p43"/>
          <p:cNvSpPr txBox="1">
            <a:spLocks noGrp="1"/>
          </p:cNvSpPr>
          <p:nvPr>
            <p:ph type="title" idx="2"/>
          </p:nvPr>
        </p:nvSpPr>
        <p:spPr>
          <a:xfrm>
            <a:off x="600700" y="1409167"/>
            <a:ext cx="311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43"/>
          <p:cNvSpPr txBox="1">
            <a:spLocks noGrp="1"/>
          </p:cNvSpPr>
          <p:nvPr>
            <p:ph type="body" idx="3"/>
          </p:nvPr>
        </p:nvSpPr>
        <p:spPr>
          <a:xfrm>
            <a:off x="3995900" y="1342400"/>
            <a:ext cx="7299900" cy="48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_1">
  <p:cSld name="TITLE_ONLY_1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8" name="Google Shape;268;p44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9" name="Google Shape;269;p44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5"/>
          <p:cNvSpPr txBox="1">
            <a:spLocks noGrp="1"/>
          </p:cNvSpPr>
          <p:nvPr>
            <p:ph type="title"/>
          </p:nvPr>
        </p:nvSpPr>
        <p:spPr>
          <a:xfrm>
            <a:off x="838201" y="3651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875" tIns="53925" rIns="107875" bIns="539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45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875" tIns="53925" rIns="107875" bIns="53925" anchor="t" anchorCtr="0">
            <a:noAutofit/>
          </a:bodyPr>
          <a:lstStyle>
            <a:lvl1pPr marL="457200" lvl="0" indent="-3619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marL="914400" lvl="1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2pPr>
            <a:lvl3pPr marL="1371600" lvl="2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3pPr>
            <a:lvl4pPr marL="1828800" lvl="3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4pPr>
            <a:lvl5pPr marL="2286000" lvl="4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5pPr>
            <a:lvl6pPr marL="2743200" lvl="5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marL="3200400" lvl="6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marL="3657600" lvl="7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marL="4114800" lvl="8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274" name="Google Shape;274;p45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875" tIns="53925" rIns="107875" bIns="539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9pPr>
          </a:lstStyle>
          <a:p>
            <a:endParaRPr/>
          </a:p>
        </p:txBody>
      </p:sp>
      <p:sp>
        <p:nvSpPr>
          <p:cNvPr id="275" name="Google Shape;275;p45"/>
          <p:cNvSpPr txBox="1">
            <a:spLocks noGrp="1"/>
          </p:cNvSpPr>
          <p:nvPr>
            <p:ph type="ftr" idx="11"/>
          </p:nvPr>
        </p:nvSpPr>
        <p:spPr>
          <a:xfrm>
            <a:off x="4038601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875" tIns="53925" rIns="107875" bIns="539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9pPr>
          </a:lstStyle>
          <a:p>
            <a:endParaRPr/>
          </a:p>
        </p:txBody>
      </p:sp>
      <p:sp>
        <p:nvSpPr>
          <p:cNvPr id="276" name="Google Shape;276;p45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875" tIns="53925" rIns="107875" bIns="539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Only">
  <p:cSld name="2_Title Only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6"/>
          <p:cNvSpPr txBox="1">
            <a:spLocks noGrp="1"/>
          </p:cNvSpPr>
          <p:nvPr>
            <p:ph type="dt" idx="10"/>
          </p:nvPr>
        </p:nvSpPr>
        <p:spPr>
          <a:xfrm>
            <a:off x="489099" y="6441407"/>
            <a:ext cx="28449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279" name="Google Shape;279;p46"/>
          <p:cNvSpPr txBox="1">
            <a:spLocks noGrp="1"/>
          </p:cNvSpPr>
          <p:nvPr>
            <p:ph type="sldNum" idx="12"/>
          </p:nvPr>
        </p:nvSpPr>
        <p:spPr>
          <a:xfrm>
            <a:off x="8940800" y="6445889"/>
            <a:ext cx="28449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0" name="Google Shape;280;p46"/>
          <p:cNvSpPr txBox="1">
            <a:spLocks noGrp="1"/>
          </p:cNvSpPr>
          <p:nvPr>
            <p:ph type="title"/>
          </p:nvPr>
        </p:nvSpPr>
        <p:spPr>
          <a:xfrm>
            <a:off x="489099" y="286871"/>
            <a:ext cx="106869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75" rIns="90475" bIns="44475" anchor="ctr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3700" b="1" i="0" u="none" strike="noStrike" cap="none">
                <a:solidFill>
                  <a:srgbClr val="2732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81" name="Google Shape;281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30139" y="304801"/>
            <a:ext cx="1157061" cy="900752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6"/>
          <p:cNvSpPr txBox="1">
            <a:spLocks noGrp="1"/>
          </p:cNvSpPr>
          <p:nvPr>
            <p:ph type="body" idx="1"/>
          </p:nvPr>
        </p:nvSpPr>
        <p:spPr>
          <a:xfrm>
            <a:off x="489099" y="1379070"/>
            <a:ext cx="11296500" cy="49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74650" algn="l" rtl="0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3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rriweather Sans"/>
              <a:buChar char="-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rriweather Sans"/>
              <a:buChar char="-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D865-9EF5-0799-5E75-C7638D83C2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F715F3-A6BD-DE45-F4B3-7724D56D47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56451-8116-2D0B-C301-FEDBCEE6D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FF41F-B6A3-534A-96B7-886095D1C32B}" type="datetimeFigureOut">
              <a:rPr lang="en-CN" smtClean="0"/>
              <a:t>2024/1/30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FA1DF-5C09-8F40-94D7-BDC60266F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15162-C58A-A755-E456-2F813C7D0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034F-C22C-114A-B5AF-E0CF9725043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7389599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343AF-4E4D-FBE4-C59E-1DB15A353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B13AA-9314-2AC2-FCAE-03CF18A4E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9929E-76BE-D7F7-6E07-229115E8E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FF41F-B6A3-534A-96B7-886095D1C32B}" type="datetimeFigureOut">
              <a:rPr lang="en-CN" smtClean="0"/>
              <a:t>2024/1/30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277A6-6742-C72A-5796-85FB68E1A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B2FD6-BADD-85AE-0F99-710F67466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034F-C22C-114A-B5AF-E0CF9725043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688128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0FB55-F65E-94A7-4601-9490D6D3C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2FFE43-E53B-DF91-03C3-47AF59777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8051C-49B6-39BF-E141-DDED0BF6B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FF41F-B6A3-534A-96B7-886095D1C32B}" type="datetimeFigureOut">
              <a:rPr lang="en-CN" smtClean="0"/>
              <a:t>2024/1/30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1F4B4C-F0CF-E2DB-AC8D-1B3516B44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6E817-CCF7-E245-6E71-F1F54061C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034F-C22C-114A-B5AF-E0CF9725043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261514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86473-1FB7-1D0E-7BCB-5B86BECEC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A7087-B13C-25E7-01DF-0F967E983F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975DDE-9C87-A2B1-69EE-627981FAAE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4CE53D-F9AB-EBCE-AFC8-56C27E7CD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FF41F-B6A3-534A-96B7-886095D1C32B}" type="datetimeFigureOut">
              <a:rPr lang="en-CN" smtClean="0"/>
              <a:t>2024/1/30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168A64-7128-42B3-D6E2-4590A61A7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70707F-90CB-FCDE-2775-FE78C4E2E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034F-C22C-114A-B5AF-E0CF9725043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1069571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91169-D539-E519-475A-F0614B3D0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0759FF-C525-D6AE-090B-C2B9F6B61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426830-E4E1-513A-2445-62094893D0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9D4836-965D-4710-4A8F-4EBFC36F4B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C49A3-6198-FC2D-F7B3-7A5C614D05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F8C957-47FC-4D29-A7B3-AD75F0317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FF41F-B6A3-534A-96B7-886095D1C32B}" type="datetimeFigureOut">
              <a:rPr lang="en-CN" smtClean="0"/>
              <a:t>2024/1/30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123ABC-5974-7EB4-F4B9-2D9C6928A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15EE91-59CF-5AA2-C70C-8B5B8587B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034F-C22C-114A-B5AF-E0CF9725043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3967575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62DAB-4B12-3158-AA78-BA41A4E1D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4C1DF3-2FC9-5AE4-C07F-6CAEA9693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FF41F-B6A3-534A-96B7-886095D1C32B}" type="datetimeFigureOut">
              <a:rPr lang="en-CN" smtClean="0"/>
              <a:t>2024/1/30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CB9FA3-4E7A-E7D4-5AAE-66B1A6E1A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00AEEE-B695-95FE-9D6B-81A35B94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034F-C22C-114A-B5AF-E0CF9725043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29960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3">
  <p:cSld name="SECTION_HEADER_3">
    <p:bg>
      <p:bgPr>
        <a:gradFill>
          <a:gsLst>
            <a:gs pos="0">
              <a:srgbClr val="0A3799"/>
            </a:gs>
            <a:gs pos="100000">
              <a:srgbClr val="0A6B7C"/>
            </a:gs>
          </a:gsLst>
          <a:lin ang="0" scaled="0"/>
        </a:gra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346400" y="1200167"/>
            <a:ext cx="11499300" cy="3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22233" y="5691028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" name="Google Shape;45;p7"/>
          <p:cNvCxnSpPr/>
          <p:nvPr/>
        </p:nvCxnSpPr>
        <p:spPr>
          <a:xfrm rot="10800000" flipH="1">
            <a:off x="3404200" y="5439167"/>
            <a:ext cx="5383500" cy="11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F8C1FC-E06B-0ABE-EF65-2B19D941D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FF41F-B6A3-534A-96B7-886095D1C32B}" type="datetimeFigureOut">
              <a:rPr lang="en-CN" smtClean="0"/>
              <a:t>2024/1/30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755836-A2E9-DCC4-3180-5A3EA89E8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E1279-7A12-2007-FD22-54BF4BDE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034F-C22C-114A-B5AF-E0CF9725043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5432708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3C8E8-235F-2C3B-BA6E-D7CF32966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24970-9610-15D2-7B7A-E23C48035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58C48-243E-720D-D08E-C2C46D0422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EB34A0-9CD9-29EC-D9DE-45FA5C844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FF41F-B6A3-534A-96B7-886095D1C32B}" type="datetimeFigureOut">
              <a:rPr lang="en-CN" smtClean="0"/>
              <a:t>2024/1/30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370616-769E-E7CB-2B73-CBC2B970F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28F1DC-7169-727D-6984-01B17434D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034F-C22C-114A-B5AF-E0CF9725043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676293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A61D8-7B68-1C86-62F1-665322899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A2FC35-10FC-5175-7FF9-F43E18FA72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11447C-9306-292C-ABE7-34C7016685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571E7E-C5D6-F90D-2BF4-DB754EEBE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FF41F-B6A3-534A-96B7-886095D1C32B}" type="datetimeFigureOut">
              <a:rPr lang="en-CN" smtClean="0"/>
              <a:t>2024/1/30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A50C8-A7C3-A71E-E77F-D445575A7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4145BA-86AA-D355-2629-0A89F8209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034F-C22C-114A-B5AF-E0CF9725043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647833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3099D-2EF5-2B3A-2908-A2130E4F9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F39D58-1521-7B9D-3AAB-1E52FF88E7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B2E4F4-32A9-B048-2083-4EE491FDF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FF41F-B6A3-534A-96B7-886095D1C32B}" type="datetimeFigureOut">
              <a:rPr lang="en-CN" smtClean="0"/>
              <a:t>2024/1/30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38E5C-5F96-88E3-0478-F6B00D65E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4E167-17FE-7ECB-88FE-43D406380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034F-C22C-114A-B5AF-E0CF9725043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621216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C3373A-36CA-E4F2-49EA-F3A0B0FC20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B2C106-3C45-E627-03E8-E58098D234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FA85CA-2038-DC94-184A-F85173CB5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FF41F-B6A3-534A-96B7-886095D1C32B}" type="datetimeFigureOut">
              <a:rPr lang="en-CN" smtClean="0"/>
              <a:t>2024/1/30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EDF8C-BF98-501D-01EC-0B6C76E94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71BF9-D5A2-A38E-DE3A-512599AB7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C034F-C22C-114A-B5AF-E0CF9725043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9496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1">
  <p:cSld name="SECTION_HEADER_1">
    <p:bg>
      <p:bgPr>
        <a:solidFill>
          <a:srgbClr val="FFFFF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346400" y="1200167"/>
            <a:ext cx="11499300" cy="3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Open Sans"/>
              <a:buNone/>
              <a:defRPr sz="4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48" name="Google Shape;48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22233" y="5691028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" name="Google Shape;50;p8"/>
          <p:cNvCxnSpPr/>
          <p:nvPr/>
        </p:nvCxnSpPr>
        <p:spPr>
          <a:xfrm rot="10800000" flipH="1">
            <a:off x="3404200" y="5439167"/>
            <a:ext cx="5383500" cy="11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8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1_1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FFFFFF">
              <a:alpha val="89411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346400" y="1200167"/>
            <a:ext cx="11499300" cy="3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55" name="Google Shape;5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2233" y="5691028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7" name="Google Shape;57;p9"/>
          <p:cNvCxnSpPr/>
          <p:nvPr/>
        </p:nvCxnSpPr>
        <p:spPr>
          <a:xfrm rot="10800000" flipH="1">
            <a:off x="3404200" y="5439167"/>
            <a:ext cx="5383500" cy="11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9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 type="twoColTx">
  <p:cSld name="TITLE_AND_TWO_COLUMN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 sz="1900">
                <a:solidFill>
                  <a:srgbClr val="434343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 sz="1900">
                <a:solidFill>
                  <a:srgbClr val="434343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2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0A3799">
              <a:alpha val="56862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11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1"/>
          <p:cNvSpPr txBox="1">
            <a:spLocks noGrp="1"/>
          </p:cNvSpPr>
          <p:nvPr>
            <p:ph type="title"/>
          </p:nvPr>
        </p:nvSpPr>
        <p:spPr>
          <a:xfrm>
            <a:off x="265833" y="274333"/>
            <a:ext cx="5246400" cy="59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Font typeface="Open Sans SemiBold"/>
              <a:buNone/>
              <a:defRPr sz="5300" b="0" i="0" u="none" strike="noStrike" cap="none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Char char="●"/>
              <a:defRPr sz="2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○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■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●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○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■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●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○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■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F3D346-8C03-DBCE-EBFF-FF0ABF294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B9B259-0EC4-8561-A91B-BB5F2F4D0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2246E3-CB77-45B8-1EDE-FE8DCB849E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FF41F-B6A3-534A-96B7-886095D1C32B}" type="datetimeFigureOut">
              <a:rPr lang="en-CN" smtClean="0"/>
              <a:t>2024/1/30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D82C8-D1E0-25AC-C4BD-0C1D03C09C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2177F-5044-E9E1-AB93-140434D2AA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C034F-C22C-114A-B5AF-E0CF97250437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81248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presentation/d/1LNhpuNwU54TgwGfcl-Fgf4HUFxCxh0AztPaeqMuRQRw/edit#slide=id.p1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iscv/riscv-smmtt/issues/11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xie/riscv-debug-security" TargetMode="External"/><Relationship Id="rId2" Type="http://schemas.openxmlformats.org/officeDocument/2006/relationships/hyperlink" Target="https://github.com/riscv-non-isa/riscv-external-debug-security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scv-non-isa/riscv-external-debug-security" TargetMode="External"/><Relationship Id="rId2" Type="http://schemas.openxmlformats.org/officeDocument/2006/relationships/hyperlink" Target="https://github.com/riscv/riscv-smmt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7"/>
          <p:cNvSpPr txBox="1">
            <a:spLocks noGrp="1"/>
          </p:cNvSpPr>
          <p:nvPr>
            <p:ph type="ctrTitle"/>
          </p:nvPr>
        </p:nvSpPr>
        <p:spPr>
          <a:xfrm>
            <a:off x="797133" y="2528565"/>
            <a:ext cx="10712100" cy="2849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RISC-V External Debug Security TG</a:t>
            </a:r>
            <a:endParaRPr dirty="0"/>
          </a:p>
        </p:txBody>
      </p:sp>
      <p:sp>
        <p:nvSpPr>
          <p:cNvPr id="289" name="Google Shape;289;p47"/>
          <p:cNvSpPr txBox="1">
            <a:spLocks noGrp="1"/>
          </p:cNvSpPr>
          <p:nvPr>
            <p:ph type="subTitle" idx="1"/>
          </p:nvPr>
        </p:nvSpPr>
        <p:spPr>
          <a:xfrm>
            <a:off x="797128" y="5378116"/>
            <a:ext cx="10712100" cy="67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Meeting notes – 1/</a:t>
            </a:r>
            <a:r>
              <a:rPr lang="en-US" altLang="zh-CN" dirty="0"/>
              <a:t>15</a:t>
            </a:r>
            <a:r>
              <a:rPr lang="en-US" dirty="0"/>
              <a:t>/2024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B4B63-7F93-7206-4FA6-9ED3B4C08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CE732-2AF9-2519-6B6D-16CE00001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Cont’d</a:t>
            </a:r>
            <a:endParaRPr lang="en-CN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C2AB5DE-CC2B-0039-AEE6-7C76EE27D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altLang="zh-CN" dirty="0">
                <a:ea typeface="等线"/>
              </a:rPr>
              <a:t>What is the concern?</a:t>
            </a:r>
          </a:p>
          <a:p>
            <a:pPr lvl="1"/>
            <a:r>
              <a:rPr lang="en-US" altLang="zh-CN" dirty="0">
                <a:ea typeface="等线"/>
              </a:rPr>
              <a:t>Debugger grants higher privilege level</a:t>
            </a:r>
          </a:p>
          <a:p>
            <a:pPr lvl="1"/>
            <a:r>
              <a:rPr lang="en-US" altLang="zh-CN" dirty="0">
                <a:ea typeface="等线"/>
              </a:rPr>
              <a:t>To debug U mode domain, debugger grants S priv. level </a:t>
            </a:r>
          </a:p>
          <a:p>
            <a:r>
              <a:rPr lang="en-US" altLang="zh-CN" dirty="0">
                <a:ea typeface="等线"/>
              </a:rPr>
              <a:t>Is this a real threat?</a:t>
            </a:r>
          </a:p>
          <a:p>
            <a:pPr lvl="1"/>
            <a:r>
              <a:rPr lang="en-US" altLang="zh-CN" dirty="0">
                <a:ea typeface="等线"/>
              </a:rPr>
              <a:t>Need more research and (potentially) </a:t>
            </a:r>
            <a:r>
              <a:rPr lang="en-US" altLang="zh-CN" dirty="0" err="1">
                <a:ea typeface="等线"/>
              </a:rPr>
              <a:t>PoC</a:t>
            </a:r>
            <a:endParaRPr lang="en-US" altLang="zh-CN" dirty="0">
              <a:ea typeface="等线"/>
            </a:endParaRPr>
          </a:p>
          <a:p>
            <a:pPr lvl="1"/>
            <a:r>
              <a:rPr lang="en-US" altLang="zh-CN" dirty="0">
                <a:ea typeface="等线"/>
              </a:rPr>
              <a:t>Read</a:t>
            </a:r>
            <a:r>
              <a:rPr lang="zh-CN" altLang="en-US" dirty="0">
                <a:ea typeface="等线"/>
              </a:rPr>
              <a:t> </a:t>
            </a:r>
            <a:r>
              <a:rPr lang="en-US" altLang="zh-CN" dirty="0">
                <a:ea typeface="等线"/>
              </a:rPr>
              <a:t>Perf counter, manipulate timer/interrupt</a:t>
            </a:r>
          </a:p>
          <a:p>
            <a:pPr lvl="1"/>
            <a:r>
              <a:rPr lang="en-US" altLang="zh-CN" dirty="0">
                <a:ea typeface="等线"/>
              </a:rPr>
              <a:t>Modify page table to compromise other domain*</a:t>
            </a:r>
          </a:p>
          <a:p>
            <a:r>
              <a:rPr lang="en-US" altLang="zh-CN" dirty="0">
                <a:ea typeface="等线"/>
              </a:rPr>
              <a:t>Solution space?</a:t>
            </a:r>
          </a:p>
          <a:p>
            <a:pPr lvl="1"/>
            <a:r>
              <a:rPr lang="en-US" altLang="zh-CN" dirty="0">
                <a:ea typeface="等线"/>
              </a:rPr>
              <a:t>(Arch) Add an optional nob to regulate U-mode debug?</a:t>
            </a:r>
          </a:p>
          <a:p>
            <a:pPr lvl="1"/>
            <a:r>
              <a:rPr lang="en-US" altLang="zh-CN" dirty="0">
                <a:ea typeface="等线"/>
              </a:rPr>
              <a:t>(SW) Enclave model SW to create S mode layer to provide self-host debug service</a:t>
            </a:r>
          </a:p>
          <a:p>
            <a:endParaRPr lang="en-US" altLang="zh-CN" dirty="0">
              <a:ea typeface="等线"/>
            </a:endParaRPr>
          </a:p>
          <a:p>
            <a:pPr lvl="1"/>
            <a:endParaRPr lang="en-US" altLang="zh-CN" dirty="0">
              <a:ea typeface="等线"/>
            </a:endParaRPr>
          </a:p>
          <a:p>
            <a:pPr lvl="1"/>
            <a:endParaRPr lang="en-CN" dirty="0">
              <a:ea typeface="等线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A222DF-61B8-5846-A54B-3C81DF0D5745}"/>
              </a:ext>
            </a:extLst>
          </p:cNvPr>
          <p:cNvSpPr txBox="1"/>
          <p:nvPr/>
        </p:nvSpPr>
        <p:spPr>
          <a:xfrm>
            <a:off x="756745" y="6308209"/>
            <a:ext cx="6956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- PMP can be used to mitigate this threat, but PMP entries are precious</a:t>
            </a:r>
          </a:p>
        </p:txBody>
      </p:sp>
    </p:spTree>
    <p:extLst>
      <p:ext uri="{BB962C8B-B14F-4D97-AF65-F5344CB8AC3E}">
        <p14:creationId xmlns:p14="http://schemas.microsoft.com/office/powerpoint/2010/main" val="595282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58C57-409D-42BF-B61D-F043E7060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Toctou</a:t>
            </a:r>
            <a:r>
              <a:rPr lang="en-US" altLang="zh-CN" dirty="0"/>
              <a:t> issue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184E1-BA2F-D49E-8EC1-ED43F2BDE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75489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The Issue</a:t>
            </a:r>
          </a:p>
          <a:p>
            <a:pPr lvl="1"/>
            <a:r>
              <a:rPr lang="en-US" altLang="zh-CN" dirty="0"/>
              <a:t>The logic to check </a:t>
            </a:r>
            <a:r>
              <a:rPr lang="en-US" altLang="zh-CN" dirty="0" err="1"/>
              <a:t>haltreq</a:t>
            </a:r>
            <a:r>
              <a:rPr lang="en-US" altLang="zh-CN" dirty="0"/>
              <a:t> might be far away from the hart </a:t>
            </a:r>
          </a:p>
          <a:p>
            <a:pPr lvl="1"/>
            <a:r>
              <a:rPr lang="en-US" altLang="zh-CN" dirty="0"/>
              <a:t>Debug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check</a:t>
            </a:r>
            <a:r>
              <a:rPr lang="zh-CN" altLang="en-US" dirty="0"/>
              <a:t> </a:t>
            </a:r>
            <a:r>
              <a:rPr lang="en-US" altLang="zh-CN" dirty="0"/>
              <a:t>passes,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hart</a:t>
            </a:r>
            <a:r>
              <a:rPr lang="zh-CN" altLang="en-US" dirty="0"/>
              <a:t> </a:t>
            </a:r>
            <a:r>
              <a:rPr lang="en-US" altLang="zh-CN" dirty="0"/>
              <a:t>changes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undebuggable</a:t>
            </a:r>
            <a:r>
              <a:rPr lang="zh-CN" altLang="en-US" dirty="0"/>
              <a:t> </a:t>
            </a:r>
            <a:r>
              <a:rPr lang="en-US" altLang="zh-CN" dirty="0"/>
              <a:t>privilege mode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 err="1"/>
              <a:t>haltreq</a:t>
            </a:r>
            <a:r>
              <a:rPr lang="zh-CN" altLang="en-US" dirty="0"/>
              <a:t> </a:t>
            </a:r>
            <a:r>
              <a:rPr lang="en-US" altLang="zh-CN" dirty="0"/>
              <a:t>arrives</a:t>
            </a:r>
            <a:r>
              <a:rPr lang="zh-CN" altLang="en-US" dirty="0"/>
              <a:t> </a:t>
            </a:r>
            <a:r>
              <a:rPr lang="en-US" altLang="zh-CN" dirty="0"/>
              <a:t>hart</a:t>
            </a:r>
          </a:p>
          <a:p>
            <a:r>
              <a:rPr lang="en-US" dirty="0"/>
              <a:t>Mitigation</a:t>
            </a:r>
          </a:p>
          <a:p>
            <a:pPr lvl="1"/>
            <a:r>
              <a:rPr lang="en-US" altLang="zh-CN" dirty="0"/>
              <a:t>Implementations to guarantee?</a:t>
            </a:r>
          </a:p>
          <a:p>
            <a:pPr lvl="2"/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privilege</a:t>
            </a:r>
            <a:r>
              <a:rPr lang="zh-CN" altLang="en-US" dirty="0"/>
              <a:t> </a:t>
            </a:r>
            <a:r>
              <a:rPr lang="en-US" altLang="zh-CN" dirty="0"/>
              <a:t>change</a:t>
            </a:r>
            <a:r>
              <a:rPr lang="zh-CN" altLang="en-US" dirty="0"/>
              <a:t> </a:t>
            </a:r>
            <a:r>
              <a:rPr lang="en-US" altLang="zh-CN" dirty="0"/>
              <a:t>during</a:t>
            </a:r>
            <a:r>
              <a:rPr lang="zh-CN" altLang="en-US" dirty="0"/>
              <a:t> </a:t>
            </a:r>
            <a:r>
              <a:rPr lang="en-US" altLang="zh-CN" dirty="0"/>
              <a:t>trigger</a:t>
            </a:r>
            <a:r>
              <a:rPr lang="zh-CN" altLang="en-US" dirty="0"/>
              <a:t> </a:t>
            </a:r>
            <a:r>
              <a:rPr lang="en-US" altLang="zh-CN" dirty="0"/>
              <a:t>firing/matching</a:t>
            </a:r>
          </a:p>
          <a:p>
            <a:pPr lvl="2"/>
            <a:r>
              <a:rPr lang="en-US" dirty="0" err="1"/>
              <a:t>Haltreq</a:t>
            </a:r>
            <a:r>
              <a:rPr lang="en-US" dirty="0"/>
              <a:t> check logic close to the hart</a:t>
            </a:r>
          </a:p>
          <a:p>
            <a:pPr lvl="1"/>
            <a:endParaRPr lang="en-CN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5C38CF0-CED4-A14C-DD17-59BD60F92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689" y="1834269"/>
            <a:ext cx="4993453" cy="276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130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B668E-D14E-EA9B-92C4-D85DDAE59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67D63-6EBA-FE47-DF58-E253B4EB6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Proposal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mitigate</a:t>
            </a:r>
            <a:r>
              <a:rPr lang="zh-CN" altLang="en-US"/>
              <a:t> 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D106A9-A55C-FCAC-725D-64B7BC2A4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Implementation</a:t>
            </a:r>
            <a:r>
              <a:rPr lang="zh-CN" altLang="en-US" dirty="0"/>
              <a:t> </a:t>
            </a:r>
            <a:r>
              <a:rPr lang="en-US" altLang="zh-CN" dirty="0"/>
              <a:t>must</a:t>
            </a:r>
            <a:r>
              <a:rPr lang="zh-CN" altLang="en-US" dirty="0"/>
              <a:t> </a:t>
            </a:r>
            <a:r>
              <a:rPr lang="en-US" altLang="zh-CN" dirty="0"/>
              <a:t>assure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privilege</a:t>
            </a:r>
            <a:r>
              <a:rPr lang="zh-CN" altLang="en-US" dirty="0"/>
              <a:t> </a:t>
            </a:r>
            <a:r>
              <a:rPr lang="en-US" altLang="zh-CN" dirty="0"/>
              <a:t>change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debug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check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serving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debug</a:t>
            </a:r>
            <a:r>
              <a:rPr lang="zh-CN" altLang="en-US" dirty="0"/>
              <a:t> </a:t>
            </a:r>
            <a:r>
              <a:rPr lang="en-US" altLang="zh-CN" dirty="0"/>
              <a:t>request</a:t>
            </a:r>
          </a:p>
          <a:p>
            <a:pPr lvl="1"/>
            <a:r>
              <a:rPr lang="en-US" altLang="zh-CN" dirty="0"/>
              <a:t>E.g.</a:t>
            </a:r>
            <a:r>
              <a:rPr lang="zh-CN" altLang="en-US" dirty="0"/>
              <a:t> </a:t>
            </a:r>
            <a:r>
              <a:rPr lang="en-US" altLang="zh-CN" dirty="0"/>
              <a:t>implement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debug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logic</a:t>
            </a:r>
            <a:r>
              <a:rPr lang="zh-CN" altLang="en-US" dirty="0"/>
              <a:t> </a:t>
            </a:r>
            <a:r>
              <a:rPr lang="en-US" altLang="zh-CN" dirty="0"/>
              <a:t>close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hart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inside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hart</a:t>
            </a:r>
          </a:p>
          <a:p>
            <a:r>
              <a:rPr lang="en-US" altLang="zh-CN" dirty="0"/>
              <a:t>Mandate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privilege</a:t>
            </a:r>
            <a:r>
              <a:rPr lang="zh-CN" altLang="en-US" dirty="0"/>
              <a:t> </a:t>
            </a:r>
            <a:r>
              <a:rPr lang="en-US" altLang="zh-CN" dirty="0"/>
              <a:t>change</a:t>
            </a:r>
            <a:r>
              <a:rPr lang="zh-CN" altLang="en-US" dirty="0"/>
              <a:t> </a:t>
            </a:r>
            <a:r>
              <a:rPr lang="en-US" altLang="zh-CN" dirty="0"/>
              <a:t>during</a:t>
            </a:r>
            <a:r>
              <a:rPr lang="zh-CN" altLang="en-US" dirty="0"/>
              <a:t> </a:t>
            </a:r>
            <a:r>
              <a:rPr lang="en-US" altLang="zh-CN" dirty="0"/>
              <a:t>trigger</a:t>
            </a:r>
            <a:r>
              <a:rPr lang="zh-CN" altLang="en-US" dirty="0"/>
              <a:t> </a:t>
            </a:r>
            <a:r>
              <a:rPr lang="en-US" altLang="zh-CN" dirty="0"/>
              <a:t>firing/matching</a:t>
            </a: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501363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9CF0-1775-04DD-3042-0AA883AE3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Backward</a:t>
            </a:r>
            <a:r>
              <a:rPr lang="zh-CN" altLang="en-US"/>
              <a:t> </a:t>
            </a:r>
            <a:r>
              <a:rPr lang="en-US" altLang="zh-CN"/>
              <a:t>compatibility</a:t>
            </a:r>
            <a:r>
              <a:rPr lang="zh-CN" altLang="en-US"/>
              <a:t> 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62DAA-F12E-932F-AE07-7B158D5F4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Option</a:t>
            </a:r>
            <a:r>
              <a:rPr lang="zh-CN" altLang="en-US"/>
              <a:t> </a:t>
            </a:r>
            <a:r>
              <a:rPr lang="en-US" altLang="zh-CN"/>
              <a:t>1:</a:t>
            </a:r>
            <a:r>
              <a:rPr lang="zh-CN" altLang="en-US"/>
              <a:t> </a:t>
            </a:r>
            <a:r>
              <a:rPr lang="en-US" altLang="zh-CN"/>
              <a:t>not</a:t>
            </a:r>
            <a:r>
              <a:rPr lang="zh-CN" altLang="en-US"/>
              <a:t> </a:t>
            </a:r>
            <a:r>
              <a:rPr lang="en-US" altLang="zh-CN"/>
              <a:t>back compatible</a:t>
            </a:r>
            <a:r>
              <a:rPr lang="zh-CN" altLang="en-US"/>
              <a:t> </a:t>
            </a:r>
            <a:endParaRPr lang="en-US" altLang="zh-CN"/>
          </a:p>
          <a:p>
            <a:pPr lvl="1"/>
            <a:r>
              <a:rPr lang="en-US" altLang="zh-CN"/>
              <a:t>Debugger</a:t>
            </a:r>
            <a:r>
              <a:rPr lang="zh-CN" altLang="en-US"/>
              <a:t> </a:t>
            </a:r>
            <a:r>
              <a:rPr lang="en-US" altLang="zh-CN"/>
              <a:t>polling</a:t>
            </a:r>
            <a:r>
              <a:rPr lang="zh-CN" altLang="en-US"/>
              <a:t> </a:t>
            </a:r>
            <a:r>
              <a:rPr lang="en-US" altLang="zh-CN" err="1"/>
              <a:t>alledsec</a:t>
            </a:r>
            <a:r>
              <a:rPr lang="en-US" altLang="zh-CN"/>
              <a:t>/</a:t>
            </a:r>
            <a:r>
              <a:rPr lang="en-US" altLang="zh-CN" err="1"/>
              <a:t>anyedsec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 err="1"/>
              <a:t>dmstatus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determine</a:t>
            </a:r>
            <a:r>
              <a:rPr lang="zh-CN" altLang="en-US"/>
              <a:t> </a:t>
            </a:r>
            <a:r>
              <a:rPr lang="en-US" altLang="zh-CN"/>
              <a:t>whether</a:t>
            </a:r>
            <a:r>
              <a:rPr lang="zh-CN" altLang="en-US"/>
              <a:t> </a:t>
            </a:r>
            <a:r>
              <a:rPr lang="en-US" altLang="zh-CN"/>
              <a:t>External</a:t>
            </a:r>
            <a:r>
              <a:rPr lang="zh-CN" altLang="en-US"/>
              <a:t> </a:t>
            </a:r>
            <a:r>
              <a:rPr lang="en-US" altLang="zh-CN"/>
              <a:t>Debug</a:t>
            </a:r>
            <a:r>
              <a:rPr lang="zh-CN" altLang="en-US"/>
              <a:t> </a:t>
            </a:r>
            <a:r>
              <a:rPr lang="en-US" altLang="zh-CN"/>
              <a:t>Security</a:t>
            </a:r>
            <a:r>
              <a:rPr lang="zh-CN" altLang="en-US"/>
              <a:t> </a:t>
            </a:r>
            <a:r>
              <a:rPr lang="en-US" altLang="zh-CN"/>
              <a:t>extension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available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/>
              <a:t>hart</a:t>
            </a:r>
          </a:p>
          <a:p>
            <a:pPr lvl="1"/>
            <a:r>
              <a:rPr lang="en-US" altLang="zh-CN"/>
              <a:t>If</a:t>
            </a:r>
            <a:r>
              <a:rPr lang="zh-CN" altLang="en-US"/>
              <a:t> </a:t>
            </a:r>
            <a:r>
              <a:rPr lang="en-US" altLang="zh-CN"/>
              <a:t>available,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debug</a:t>
            </a:r>
            <a:r>
              <a:rPr lang="zh-CN" altLang="en-US"/>
              <a:t> </a:t>
            </a:r>
            <a:r>
              <a:rPr lang="en-US" altLang="zh-CN"/>
              <a:t>operation</a:t>
            </a:r>
            <a:r>
              <a:rPr lang="zh-CN" altLang="en-US"/>
              <a:t> </a:t>
            </a:r>
            <a:r>
              <a:rPr lang="en-US" altLang="zh-CN"/>
              <a:t>will</a:t>
            </a:r>
            <a:r>
              <a:rPr lang="zh-CN" altLang="en-US"/>
              <a:t> </a:t>
            </a:r>
            <a:r>
              <a:rPr lang="en-US" altLang="zh-CN"/>
              <a:t>be</a:t>
            </a:r>
            <a:r>
              <a:rPr lang="zh-CN" altLang="en-US"/>
              <a:t> </a:t>
            </a:r>
            <a:r>
              <a:rPr lang="en-US" altLang="zh-CN"/>
              <a:t>different</a:t>
            </a:r>
            <a:r>
              <a:rPr lang="zh-CN" altLang="en-US"/>
              <a:t> </a:t>
            </a:r>
            <a:endParaRPr lang="en-US" altLang="zh-CN"/>
          </a:p>
          <a:p>
            <a:pPr lvl="2"/>
            <a:r>
              <a:rPr lang="en-US" altLang="zh-CN"/>
              <a:t>Need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program</a:t>
            </a:r>
            <a:r>
              <a:rPr lang="zh-CN" altLang="en-US"/>
              <a:t> </a:t>
            </a:r>
            <a:r>
              <a:rPr lang="en-US" altLang="zh-CN" err="1"/>
              <a:t>dcsr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get</a:t>
            </a:r>
            <a:r>
              <a:rPr lang="zh-CN" altLang="en-US"/>
              <a:t> </a:t>
            </a:r>
            <a:r>
              <a:rPr lang="en-US" altLang="zh-CN"/>
              <a:t>M-mode</a:t>
            </a:r>
            <a:r>
              <a:rPr lang="zh-CN" altLang="en-US"/>
              <a:t> </a:t>
            </a:r>
            <a:r>
              <a:rPr lang="en-US" altLang="zh-CN"/>
              <a:t>accessibility</a:t>
            </a:r>
            <a:r>
              <a:rPr lang="zh-CN" altLang="en-US"/>
              <a:t> </a:t>
            </a:r>
            <a:endParaRPr lang="en-US" altLang="zh-CN"/>
          </a:p>
          <a:p>
            <a:pPr lvl="2"/>
            <a:endParaRPr lang="en-US"/>
          </a:p>
          <a:p>
            <a:r>
              <a:rPr lang="en-US" altLang="zh-CN"/>
              <a:t>Option</a:t>
            </a:r>
            <a:r>
              <a:rPr lang="zh-CN" altLang="en-US"/>
              <a:t> </a:t>
            </a:r>
            <a:r>
              <a:rPr lang="en-US" altLang="zh-CN"/>
              <a:t>2:</a:t>
            </a:r>
            <a:r>
              <a:rPr lang="zh-CN" altLang="en-US"/>
              <a:t> </a:t>
            </a:r>
            <a:r>
              <a:rPr lang="en-US" altLang="zh-CN"/>
              <a:t>partially</a:t>
            </a:r>
            <a:r>
              <a:rPr lang="zh-CN" altLang="en-US"/>
              <a:t> </a:t>
            </a:r>
            <a:r>
              <a:rPr lang="en-US" altLang="zh-CN"/>
              <a:t>back</a:t>
            </a:r>
            <a:r>
              <a:rPr lang="zh-CN" altLang="en-US"/>
              <a:t> </a:t>
            </a:r>
            <a:r>
              <a:rPr lang="en-US" altLang="zh-CN"/>
              <a:t>compatible</a:t>
            </a:r>
            <a:r>
              <a:rPr lang="zh-CN" altLang="en-US"/>
              <a:t> </a:t>
            </a:r>
            <a:r>
              <a:rPr lang="en-US" altLang="zh-CN"/>
              <a:t>when</a:t>
            </a:r>
            <a:r>
              <a:rPr lang="zh-CN" altLang="en-US"/>
              <a:t> </a:t>
            </a:r>
            <a:r>
              <a:rPr lang="en-US" altLang="zh-CN"/>
              <a:t>M-mode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 err="1"/>
              <a:t>debugable</a:t>
            </a:r>
            <a:r>
              <a:rPr lang="zh-CN" altLang="en-US"/>
              <a:t> </a:t>
            </a:r>
            <a:endParaRPr lang="en-US" altLang="zh-CN"/>
          </a:p>
          <a:p>
            <a:pPr lvl="1"/>
            <a:r>
              <a:rPr lang="en-US" altLang="zh-CN"/>
              <a:t>When</a:t>
            </a:r>
            <a:r>
              <a:rPr lang="zh-CN" altLang="en-US"/>
              <a:t> </a:t>
            </a:r>
            <a:r>
              <a:rPr lang="en-US" altLang="zh-CN"/>
              <a:t>M-mode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 err="1"/>
              <a:t>debuggable</a:t>
            </a:r>
            <a:r>
              <a:rPr lang="en-US" altLang="zh-CN"/>
              <a:t>,</a:t>
            </a:r>
            <a:r>
              <a:rPr lang="zh-CN" altLang="en-US"/>
              <a:t> </a:t>
            </a:r>
            <a:r>
              <a:rPr lang="en-US" altLang="zh-CN"/>
              <a:t>hart</a:t>
            </a:r>
            <a:r>
              <a:rPr lang="zh-CN" altLang="en-US"/>
              <a:t> </a:t>
            </a:r>
            <a:r>
              <a:rPr lang="en-US" altLang="zh-CN"/>
              <a:t>behaves</a:t>
            </a:r>
            <a:r>
              <a:rPr lang="zh-CN" altLang="en-US"/>
              <a:t> </a:t>
            </a:r>
            <a:r>
              <a:rPr lang="en-US" altLang="zh-CN"/>
              <a:t>as</a:t>
            </a:r>
            <a:r>
              <a:rPr lang="zh-CN" altLang="en-US"/>
              <a:t> </a:t>
            </a:r>
            <a:r>
              <a:rPr lang="en-US" altLang="zh-CN"/>
              <a:t>no</a:t>
            </a:r>
            <a:r>
              <a:rPr lang="zh-CN" altLang="en-US"/>
              <a:t> </a:t>
            </a:r>
            <a:r>
              <a:rPr lang="en-US" altLang="zh-CN"/>
              <a:t>External</a:t>
            </a:r>
            <a:r>
              <a:rPr lang="zh-CN" altLang="en-US"/>
              <a:t> </a:t>
            </a:r>
            <a:r>
              <a:rPr lang="en-US" altLang="zh-CN"/>
              <a:t>Debug</a:t>
            </a:r>
            <a:r>
              <a:rPr lang="zh-CN" altLang="en-US"/>
              <a:t> </a:t>
            </a:r>
            <a:r>
              <a:rPr lang="en-US" altLang="zh-CN"/>
              <a:t>Security</a:t>
            </a:r>
          </a:p>
          <a:p>
            <a:pPr lvl="1"/>
            <a:r>
              <a:rPr lang="en-US" altLang="zh-CN" err="1"/>
              <a:t>Relaxedpriv</a:t>
            </a:r>
            <a:r>
              <a:rPr lang="zh-CN" altLang="en-US"/>
              <a:t> </a:t>
            </a:r>
            <a:r>
              <a:rPr lang="en-US" altLang="zh-CN"/>
              <a:t>still</a:t>
            </a:r>
            <a:r>
              <a:rPr lang="zh-CN" altLang="en-US"/>
              <a:t> </a:t>
            </a:r>
            <a:r>
              <a:rPr lang="en-US" altLang="zh-CN"/>
              <a:t>hardwired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0x0</a:t>
            </a:r>
            <a:r>
              <a:rPr lang="zh-CN" altLang="en-US"/>
              <a:t> </a:t>
            </a:r>
            <a:endParaRPr lang="en-US" altLang="zh-CN"/>
          </a:p>
          <a:p>
            <a:pPr lvl="1"/>
            <a:r>
              <a:rPr lang="en-US" altLang="zh-CN"/>
              <a:t>System</a:t>
            </a:r>
            <a:r>
              <a:rPr lang="zh-CN" altLang="en-US"/>
              <a:t> </a:t>
            </a:r>
            <a:r>
              <a:rPr lang="en-US" altLang="zh-CN"/>
              <a:t>Bus</a:t>
            </a:r>
            <a:r>
              <a:rPr lang="zh-CN" altLang="en-US"/>
              <a:t> </a:t>
            </a:r>
            <a:r>
              <a:rPr lang="en-US" altLang="zh-CN"/>
              <a:t>Access</a:t>
            </a:r>
            <a:r>
              <a:rPr lang="zh-CN" altLang="en-US"/>
              <a:t> </a:t>
            </a:r>
            <a:r>
              <a:rPr lang="en-US" altLang="zh-CN"/>
              <a:t>still</a:t>
            </a:r>
            <a:r>
              <a:rPr lang="zh-CN" altLang="en-US"/>
              <a:t> </a:t>
            </a:r>
            <a:r>
              <a:rPr lang="en-US" altLang="zh-CN"/>
              <a:t>honors</a:t>
            </a:r>
            <a:r>
              <a:rPr lang="zh-CN" altLang="en-US"/>
              <a:t> </a:t>
            </a:r>
            <a:r>
              <a:rPr lang="en-US" altLang="zh-CN"/>
              <a:t>bus</a:t>
            </a:r>
            <a:r>
              <a:rPr lang="zh-CN" altLang="en-US"/>
              <a:t> </a:t>
            </a:r>
            <a:r>
              <a:rPr lang="en-US" altLang="zh-CN"/>
              <a:t>initiator</a:t>
            </a:r>
            <a:r>
              <a:rPr lang="zh-CN" altLang="en-US"/>
              <a:t> </a:t>
            </a:r>
            <a:r>
              <a:rPr lang="en-US" altLang="zh-CN"/>
              <a:t>protection</a:t>
            </a:r>
            <a:r>
              <a:rPr lang="zh-CN" altLang="en-US"/>
              <a:t> </a:t>
            </a:r>
            <a:r>
              <a:rPr lang="en-US" altLang="zh-CN"/>
              <a:t>e.g.</a:t>
            </a:r>
            <a:r>
              <a:rPr lang="zh-CN" altLang="en-US"/>
              <a:t> </a:t>
            </a:r>
            <a:r>
              <a:rPr lang="en-US" altLang="zh-CN"/>
              <a:t>IOPMP</a:t>
            </a:r>
            <a:endParaRPr lang="en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59992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7A83-1B06-DF25-525C-710CB754C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</a:t>
            </a:r>
            <a:r>
              <a:rPr lang="en-US"/>
              <a:t>xternal trigger privilege control 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6756B-DFF7-F66D-81C0-A59C1EBC9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External</a:t>
            </a:r>
            <a:r>
              <a:rPr lang="zh-CN" altLang="en-US"/>
              <a:t> </a:t>
            </a:r>
            <a:r>
              <a:rPr lang="en-US" altLang="zh-CN"/>
              <a:t>trigger</a:t>
            </a:r>
            <a:r>
              <a:rPr lang="zh-CN" altLang="en-US"/>
              <a:t> </a:t>
            </a:r>
            <a:r>
              <a:rPr lang="en-US" altLang="zh-CN"/>
              <a:t>missing</a:t>
            </a:r>
            <a:r>
              <a:rPr lang="zh-CN" altLang="en-US"/>
              <a:t> </a:t>
            </a:r>
            <a:r>
              <a:rPr lang="en-US" altLang="zh-CN"/>
              <a:t>M/S/VS/VU</a:t>
            </a:r>
            <a:r>
              <a:rPr lang="zh-CN" altLang="en-US"/>
              <a:t> </a:t>
            </a:r>
            <a:r>
              <a:rPr lang="en-US" altLang="zh-CN"/>
              <a:t>enable</a:t>
            </a:r>
            <a:r>
              <a:rPr lang="zh-CN" altLang="en-US"/>
              <a:t> </a:t>
            </a:r>
            <a:r>
              <a:rPr lang="en-US" altLang="zh-CN"/>
              <a:t>bits</a:t>
            </a:r>
            <a:r>
              <a:rPr lang="zh-CN" altLang="en-US"/>
              <a:t> </a:t>
            </a:r>
            <a:r>
              <a:rPr lang="en-US" altLang="zh-CN"/>
              <a:t>in</a:t>
            </a:r>
            <a:r>
              <a:rPr lang="zh-CN" altLang="en-US"/>
              <a:t> </a:t>
            </a:r>
            <a:r>
              <a:rPr lang="en-US" altLang="zh-CN" err="1"/>
              <a:t>tmexttrigger</a:t>
            </a:r>
            <a:endParaRPr lang="en-US" altLang="zh-CN"/>
          </a:p>
          <a:p>
            <a:pPr lvl="1"/>
            <a:r>
              <a:rPr lang="en-US" altLang="zh-CN"/>
              <a:t>S-mode</a:t>
            </a:r>
            <a:r>
              <a:rPr lang="zh-CN" altLang="en-US"/>
              <a:t> </a:t>
            </a:r>
            <a:r>
              <a:rPr lang="en-US" altLang="zh-CN"/>
              <a:t>debugger</a:t>
            </a:r>
            <a:r>
              <a:rPr lang="zh-CN" altLang="en-US"/>
              <a:t> </a:t>
            </a:r>
            <a:r>
              <a:rPr lang="en-US" altLang="zh-CN"/>
              <a:t>might</a:t>
            </a:r>
            <a:r>
              <a:rPr lang="zh-CN" altLang="en-US"/>
              <a:t> </a:t>
            </a:r>
            <a:r>
              <a:rPr lang="en-US" altLang="zh-CN"/>
              <a:t>attack</a:t>
            </a:r>
            <a:r>
              <a:rPr lang="zh-CN" altLang="en-US"/>
              <a:t> </a:t>
            </a:r>
            <a:r>
              <a:rPr lang="en-US" altLang="zh-CN"/>
              <a:t>M-mode</a:t>
            </a:r>
            <a:r>
              <a:rPr lang="zh-CN" altLang="en-US"/>
              <a:t> </a:t>
            </a:r>
            <a:r>
              <a:rPr lang="en-US" altLang="zh-CN"/>
              <a:t>by</a:t>
            </a:r>
            <a:r>
              <a:rPr lang="zh-CN" altLang="en-US"/>
              <a:t> </a:t>
            </a:r>
            <a:r>
              <a:rPr lang="en-US" altLang="zh-CN"/>
              <a:t>external</a:t>
            </a:r>
            <a:r>
              <a:rPr lang="zh-CN" altLang="en-US"/>
              <a:t> </a:t>
            </a:r>
            <a:r>
              <a:rPr lang="en-US" altLang="zh-CN"/>
              <a:t>trigger</a:t>
            </a:r>
            <a:r>
              <a:rPr lang="zh-CN" altLang="en-US"/>
              <a:t> </a:t>
            </a:r>
            <a:r>
              <a:rPr lang="en-US" altLang="zh-CN"/>
              <a:t>(e.g.</a:t>
            </a:r>
            <a:r>
              <a:rPr lang="zh-CN" altLang="en-US"/>
              <a:t> </a:t>
            </a:r>
            <a:r>
              <a:rPr lang="en-US" altLang="zh-CN"/>
              <a:t>DoS,</a:t>
            </a:r>
            <a:r>
              <a:rPr lang="zh-CN" altLang="en-US"/>
              <a:t> </a:t>
            </a:r>
            <a:r>
              <a:rPr lang="en-US" altLang="zh-CN"/>
              <a:t>side</a:t>
            </a:r>
            <a:r>
              <a:rPr lang="zh-CN" altLang="en-US"/>
              <a:t> </a:t>
            </a:r>
            <a:r>
              <a:rPr lang="en-US" altLang="zh-CN"/>
              <a:t>channel)</a:t>
            </a:r>
          </a:p>
          <a:p>
            <a:r>
              <a:rPr lang="en-US" altLang="zh-CN"/>
              <a:t>External</a:t>
            </a:r>
            <a:r>
              <a:rPr lang="zh-CN" altLang="en-US"/>
              <a:t> </a:t>
            </a:r>
            <a:r>
              <a:rPr lang="en-US" altLang="zh-CN"/>
              <a:t>trigger</a:t>
            </a:r>
            <a:r>
              <a:rPr lang="zh-CN" altLang="en-US"/>
              <a:t> </a:t>
            </a:r>
            <a:r>
              <a:rPr lang="en-US" altLang="zh-CN"/>
              <a:t>inputs</a:t>
            </a:r>
            <a:r>
              <a:rPr lang="zh-CN" altLang="en-US"/>
              <a:t> </a:t>
            </a:r>
            <a:r>
              <a:rPr lang="en-US" altLang="zh-CN"/>
              <a:t>might</a:t>
            </a:r>
            <a:r>
              <a:rPr lang="zh-CN" altLang="en-US"/>
              <a:t> </a:t>
            </a:r>
            <a:r>
              <a:rPr lang="en-US" altLang="zh-CN"/>
              <a:t>have</a:t>
            </a:r>
            <a:r>
              <a:rPr lang="zh-CN" altLang="en-US"/>
              <a:t> </a:t>
            </a:r>
            <a:r>
              <a:rPr lang="en-US" altLang="zh-CN"/>
              <a:t>resource</a:t>
            </a:r>
            <a:r>
              <a:rPr lang="zh-CN" altLang="en-US"/>
              <a:t> </a:t>
            </a:r>
            <a:r>
              <a:rPr lang="en-US" altLang="zh-CN"/>
              <a:t>belongs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M-mode</a:t>
            </a:r>
          </a:p>
          <a:p>
            <a:pPr lvl="1"/>
            <a:r>
              <a:rPr lang="en-US" altLang="zh-CN"/>
              <a:t>Since</a:t>
            </a:r>
            <a:r>
              <a:rPr lang="zh-CN" altLang="en-US"/>
              <a:t> </a:t>
            </a:r>
            <a:r>
              <a:rPr lang="en-US" altLang="zh-CN"/>
              <a:t>M-Mode</a:t>
            </a:r>
            <a:r>
              <a:rPr lang="zh-CN" altLang="en-US"/>
              <a:t> </a:t>
            </a:r>
            <a:r>
              <a:rPr lang="en-US" altLang="zh-CN"/>
              <a:t>is</a:t>
            </a:r>
            <a:r>
              <a:rPr lang="zh-CN" altLang="en-US"/>
              <a:t> </a:t>
            </a:r>
            <a:r>
              <a:rPr lang="en-US" altLang="zh-CN"/>
              <a:t>enabled</a:t>
            </a:r>
            <a:r>
              <a:rPr lang="zh-CN" altLang="en-US"/>
              <a:t> </a:t>
            </a:r>
            <a:r>
              <a:rPr lang="en-US" altLang="zh-CN"/>
              <a:t>by</a:t>
            </a:r>
            <a:r>
              <a:rPr lang="zh-CN" altLang="en-US"/>
              <a:t> </a:t>
            </a:r>
            <a:r>
              <a:rPr lang="en-US" altLang="zh-CN" err="1"/>
              <a:t>RoT</a:t>
            </a:r>
            <a:r>
              <a:rPr lang="en-US" altLang="zh-CN"/>
              <a:t>,</a:t>
            </a:r>
            <a:r>
              <a:rPr lang="zh-CN" altLang="en-US"/>
              <a:t> </a:t>
            </a:r>
            <a:r>
              <a:rPr lang="en-US" altLang="zh-CN"/>
              <a:t>external</a:t>
            </a:r>
            <a:r>
              <a:rPr lang="zh-CN" altLang="en-US"/>
              <a:t> </a:t>
            </a:r>
            <a:r>
              <a:rPr lang="en-US" altLang="zh-CN"/>
              <a:t>triggers</a:t>
            </a:r>
            <a:r>
              <a:rPr lang="zh-CN" altLang="en-US"/>
              <a:t> </a:t>
            </a:r>
            <a:r>
              <a:rPr lang="en-US" altLang="zh-CN"/>
              <a:t>should</a:t>
            </a:r>
            <a:r>
              <a:rPr lang="zh-CN" altLang="en-US"/>
              <a:t> </a:t>
            </a:r>
            <a:r>
              <a:rPr lang="en-US" altLang="zh-CN"/>
              <a:t>be</a:t>
            </a:r>
            <a:r>
              <a:rPr lang="zh-CN" altLang="en-US"/>
              <a:t> </a:t>
            </a:r>
            <a:r>
              <a:rPr lang="en-US" altLang="zh-CN"/>
              <a:t>enabled</a:t>
            </a:r>
            <a:r>
              <a:rPr lang="zh-CN" altLang="en-US"/>
              <a:t> </a:t>
            </a:r>
            <a:r>
              <a:rPr lang="en-US" altLang="zh-CN"/>
              <a:t>by</a:t>
            </a:r>
            <a:r>
              <a:rPr lang="zh-CN" altLang="en-US"/>
              <a:t> </a:t>
            </a:r>
            <a:r>
              <a:rPr lang="en-US" altLang="zh-CN" err="1"/>
              <a:t>RoT</a:t>
            </a:r>
            <a:r>
              <a:rPr lang="zh-CN" altLang="en-US"/>
              <a:t> </a:t>
            </a:r>
            <a:r>
              <a:rPr lang="en-US" altLang="zh-CN"/>
              <a:t>as</a:t>
            </a:r>
            <a:r>
              <a:rPr lang="zh-CN" altLang="en-US"/>
              <a:t> </a:t>
            </a:r>
            <a:r>
              <a:rPr lang="en-US" altLang="zh-CN"/>
              <a:t>well</a:t>
            </a:r>
          </a:p>
        </p:txBody>
      </p:sp>
    </p:spTree>
    <p:extLst>
      <p:ext uri="{BB962C8B-B14F-4D97-AF65-F5344CB8AC3E}">
        <p14:creationId xmlns:p14="http://schemas.microsoft.com/office/powerpoint/2010/main" val="742012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3644F-9111-9A75-4976-DB07EB9D8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BEC53-524E-F428-E056-02D95872D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Proposal</a:t>
            </a:r>
            <a:r>
              <a:rPr lang="zh-CN" altLang="en-US"/>
              <a:t> </a:t>
            </a:r>
            <a:r>
              <a:rPr lang="en-US" altLang="zh-CN"/>
              <a:t>to</a:t>
            </a:r>
            <a:r>
              <a:rPr lang="zh-CN" altLang="en-US"/>
              <a:t> </a:t>
            </a:r>
            <a:r>
              <a:rPr lang="en-US" altLang="zh-CN"/>
              <a:t>mitigate</a:t>
            </a:r>
            <a:r>
              <a:rPr lang="zh-CN" altLang="en-US"/>
              <a:t> 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FEAB3C-3047-BB85-923D-B2336F577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Add</a:t>
            </a:r>
            <a:r>
              <a:rPr lang="zh-CN" altLang="en-US"/>
              <a:t> </a:t>
            </a:r>
            <a:r>
              <a:rPr lang="en-US" altLang="zh-CN"/>
              <a:t>per</a:t>
            </a:r>
            <a:r>
              <a:rPr lang="zh-CN" altLang="en-US"/>
              <a:t> </a:t>
            </a:r>
            <a:r>
              <a:rPr lang="en-US" altLang="zh-CN"/>
              <a:t>privilege</a:t>
            </a:r>
            <a:r>
              <a:rPr lang="zh-CN" altLang="en-US"/>
              <a:t> </a:t>
            </a:r>
            <a:r>
              <a:rPr lang="en-US" altLang="zh-CN"/>
              <a:t>enable</a:t>
            </a:r>
            <a:r>
              <a:rPr lang="zh-CN" altLang="en-US"/>
              <a:t> </a:t>
            </a:r>
            <a:r>
              <a:rPr lang="en-US" altLang="zh-CN"/>
              <a:t>bits</a:t>
            </a:r>
            <a:r>
              <a:rPr lang="zh-CN" altLang="en-US"/>
              <a:t> </a:t>
            </a:r>
            <a:r>
              <a:rPr lang="en-US" altLang="zh-CN"/>
              <a:t>like</a:t>
            </a:r>
            <a:r>
              <a:rPr lang="zh-CN" altLang="en-US"/>
              <a:t> </a:t>
            </a:r>
            <a:r>
              <a:rPr lang="en-US" altLang="zh-CN"/>
              <a:t>other</a:t>
            </a:r>
            <a:r>
              <a:rPr lang="zh-CN" altLang="en-US"/>
              <a:t> </a:t>
            </a:r>
            <a:r>
              <a:rPr lang="en-US" altLang="zh-CN"/>
              <a:t>triggers</a:t>
            </a:r>
          </a:p>
          <a:p>
            <a:r>
              <a:rPr lang="en-US" altLang="zh-CN"/>
              <a:t>Mandate</a:t>
            </a:r>
            <a:r>
              <a:rPr lang="zh-CN" altLang="en-US"/>
              <a:t> </a:t>
            </a:r>
            <a:r>
              <a:rPr lang="en-US" altLang="zh-CN"/>
              <a:t>that</a:t>
            </a:r>
            <a:r>
              <a:rPr lang="zh-CN" altLang="en-US"/>
              <a:t> </a:t>
            </a:r>
            <a:r>
              <a:rPr lang="en-US" altLang="zh-CN"/>
              <a:t>external</a:t>
            </a:r>
            <a:r>
              <a:rPr lang="zh-CN" altLang="en-US"/>
              <a:t> </a:t>
            </a:r>
            <a:r>
              <a:rPr lang="en-US" altLang="zh-CN"/>
              <a:t>trigger</a:t>
            </a:r>
            <a:r>
              <a:rPr lang="zh-CN" altLang="en-US"/>
              <a:t> </a:t>
            </a:r>
            <a:r>
              <a:rPr lang="en-US" altLang="zh-CN"/>
              <a:t>shall</a:t>
            </a:r>
            <a:r>
              <a:rPr lang="zh-CN" altLang="en-US"/>
              <a:t> </a:t>
            </a:r>
            <a:r>
              <a:rPr lang="en-US" altLang="zh-CN"/>
              <a:t>only</a:t>
            </a:r>
            <a:r>
              <a:rPr lang="zh-CN" altLang="en-US"/>
              <a:t> </a:t>
            </a:r>
            <a:r>
              <a:rPr lang="en-US" altLang="zh-CN"/>
              <a:t>be</a:t>
            </a:r>
            <a:r>
              <a:rPr lang="zh-CN" altLang="en-US"/>
              <a:t> </a:t>
            </a:r>
            <a:r>
              <a:rPr lang="en-US" altLang="zh-CN"/>
              <a:t>enabled</a:t>
            </a:r>
            <a:r>
              <a:rPr lang="zh-CN" altLang="en-US"/>
              <a:t> </a:t>
            </a:r>
            <a:r>
              <a:rPr lang="en-US" altLang="zh-CN"/>
              <a:t>by</a:t>
            </a:r>
            <a:r>
              <a:rPr lang="zh-CN" altLang="en-US"/>
              <a:t> </a:t>
            </a:r>
            <a:r>
              <a:rPr lang="en-US" altLang="zh-CN" err="1"/>
              <a:t>RoT</a:t>
            </a:r>
            <a:r>
              <a:rPr lang="zh-CN" altLang="en-US"/>
              <a:t> </a:t>
            </a:r>
            <a:r>
              <a:rPr lang="en-US" altLang="zh-CN"/>
              <a:t>and</a:t>
            </a:r>
            <a:r>
              <a:rPr lang="zh-CN" altLang="en-US"/>
              <a:t> </a:t>
            </a:r>
            <a:r>
              <a:rPr lang="en-US" altLang="zh-CN"/>
              <a:t>lockable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29605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7B63B-2E52-5B15-961C-FBCED9765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Defeature </a:t>
            </a:r>
            <a:r>
              <a:rPr lang="en-US" err="1"/>
              <a:t>ndmreset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BED2A-3221-08E4-F310-E42DF3F33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Ndmreset</a:t>
            </a:r>
            <a:r>
              <a:rPr lang="en-US"/>
              <a:t> is a system level reset which is not associated with hart privilege and can only be protected by system; thus it shall be defeatured.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75828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69BB9-6319-D14F-BDB1-F27F14B5C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Keystone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00A03C-EACC-954F-AE11-553BF6384A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050" y="2439194"/>
            <a:ext cx="73279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934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Slide Background">
            <a:extLst>
              <a:ext uri="{FF2B5EF4-FFF2-40B4-BE49-F238E27FC236}">
                <a16:creationId xmlns:a16="http://schemas.microsoft.com/office/drawing/2014/main" id="{FE1EC756-41E9-4FD6-AD48-EF46A2813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57" name="Rectangle 2055">
            <a:extLst>
              <a:ext uri="{FF2B5EF4-FFF2-40B4-BE49-F238E27FC236}">
                <a16:creationId xmlns:a16="http://schemas.microsoft.com/office/drawing/2014/main" id="{E66F6371-9EA5-9354-29DC-1D07B921F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8" name="Title 1">
            <a:extLst>
              <a:ext uri="{FF2B5EF4-FFF2-40B4-BE49-F238E27FC236}">
                <a16:creationId xmlns:a16="http://schemas.microsoft.com/office/drawing/2014/main" id="{1671431A-5615-E04B-BD6E-057BD307D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5" y="307447"/>
            <a:ext cx="10693884" cy="1109932"/>
          </a:xfrm>
        </p:spPr>
        <p:txBody>
          <a:bodyPr>
            <a:normAutofit/>
          </a:bodyPr>
          <a:lstStyle/>
          <a:p>
            <a:r>
              <a:rPr lang="en-CN" sz="4000" dirty="0"/>
              <a:t>Smmtt</a:t>
            </a:r>
          </a:p>
        </p:txBody>
      </p:sp>
      <p:pic>
        <p:nvPicPr>
          <p:cNvPr id="2049" name="Picture 1" descr="page6image51956992">
            <a:extLst>
              <a:ext uri="{FF2B5EF4-FFF2-40B4-BE49-F238E27FC236}">
                <a16:creationId xmlns:a16="http://schemas.microsoft.com/office/drawing/2014/main" id="{357B76A7-FB39-B240-BCF7-ECE259EDA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8900" y="1634511"/>
            <a:ext cx="10446979" cy="522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174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9341A-4556-F04B-9E32-EBE8097E5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2B08D-D604-C74C-A2BD-31F0C0E2E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27BDA2-DC3A-684F-8E2F-7488703B0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957" y="935689"/>
            <a:ext cx="9119083" cy="524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651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BD974-F305-D046-BAD8-BDF3C7760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Disclaimer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C825A-6ACC-0C42-AB60-8728021DF6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https://docs.google.com/presentation/d/1LNhpuNwU54TgwGfcl-Fgf4HUFxCxh0AztPaeqMuRQRw/edit#slide=id.p1</a:t>
            </a:r>
            <a:r>
              <a:rPr lang="en-US" dirty="0"/>
              <a:t> 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83735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43162-B55F-2248-860C-A1E2B6E05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Notes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87D03-20CC-DA43-9C5A-0AA706A27A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CN" dirty="0"/>
              <a:t>riv escalation</a:t>
            </a:r>
          </a:p>
          <a:p>
            <a:pPr lvl="1"/>
            <a:r>
              <a:rPr lang="en-CN" dirty="0"/>
              <a:t>Need more info to decide between spec fix vs SW mitigation</a:t>
            </a:r>
          </a:p>
          <a:p>
            <a:pPr lvl="1"/>
            <a:r>
              <a:rPr lang="en-CN" dirty="0"/>
              <a:t>NXP already introduced customized u-mode debug control </a:t>
            </a:r>
          </a:p>
          <a:p>
            <a:pPr lvl="1"/>
            <a:r>
              <a:rPr lang="en-CN" dirty="0"/>
              <a:t>AI – Joe to check with Penglai people</a:t>
            </a:r>
          </a:p>
          <a:p>
            <a:pPr lvl="1"/>
            <a:r>
              <a:rPr lang="en-CN" dirty="0"/>
              <a:t>AI - Aote to update original issue with the new findings (</a:t>
            </a:r>
            <a:r>
              <a:rPr lang="en-US" dirty="0">
                <a:hlinkClick r:id="rId2"/>
              </a:rPr>
              <a:t>https://github.com/riscv/riscv-smmtt/issues/11</a:t>
            </a:r>
            <a:r>
              <a:rPr lang="en-CN" dirty="0"/>
              <a:t>) </a:t>
            </a:r>
          </a:p>
          <a:p>
            <a:pPr marL="565150" lvl="1" indent="0">
              <a:buNone/>
            </a:pPr>
            <a:endParaRPr lang="en-CN" dirty="0"/>
          </a:p>
          <a:p>
            <a:r>
              <a:rPr lang="en-CN" dirty="0"/>
              <a:t>TocTou issue</a:t>
            </a:r>
          </a:p>
          <a:p>
            <a:pPr lvl="1"/>
            <a:r>
              <a:rPr lang="en-CN" dirty="0"/>
              <a:t>Prefer to update diagram, move haltreq checker loggic into hart</a:t>
            </a:r>
          </a:p>
          <a:p>
            <a:pPr lvl="1"/>
            <a:r>
              <a:rPr lang="en-CN" dirty="0"/>
              <a:t>AI – Aote to create a new issue in Smmtt repo</a:t>
            </a:r>
          </a:p>
          <a:p>
            <a:pPr lvl="1"/>
            <a:endParaRPr lang="en-CN" dirty="0"/>
          </a:p>
          <a:p>
            <a:r>
              <a:rPr lang="en-CN" dirty="0"/>
              <a:t>Backcompatiblity issue</a:t>
            </a:r>
          </a:p>
          <a:p>
            <a:pPr lvl="1"/>
            <a:r>
              <a:rPr lang="en-CN" dirty="0"/>
              <a:t>AI – Joe to check with debugger SW guys</a:t>
            </a:r>
          </a:p>
        </p:txBody>
      </p:sp>
    </p:spTree>
    <p:extLst>
      <p:ext uri="{BB962C8B-B14F-4D97-AF65-F5344CB8AC3E}">
        <p14:creationId xmlns:p14="http://schemas.microsoft.com/office/powerpoint/2010/main" val="2437194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3"/>
          <p:cNvSpPr txBox="1">
            <a:spLocks noGrp="1"/>
          </p:cNvSpPr>
          <p:nvPr>
            <p:ph type="title"/>
          </p:nvPr>
        </p:nvSpPr>
        <p:spPr>
          <a:xfrm>
            <a:off x="346400" y="1200167"/>
            <a:ext cx="11499300" cy="3520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Backup Slides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4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Agenda</a:t>
            </a:r>
            <a:endParaRPr dirty="0"/>
          </a:p>
        </p:txBody>
      </p:sp>
      <p:sp>
        <p:nvSpPr>
          <p:cNvPr id="413" name="Google Shape;413;p5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TG update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Arch opens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DA775-D230-554D-83ED-4B8DBD22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9EEA30-0096-B747-8EC5-9BBB52E986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sz="2000" dirty="0"/>
              <a:t>Welcome to TG meeting</a:t>
            </a:r>
          </a:p>
          <a:p>
            <a:r>
              <a:rPr lang="en-CN" sz="2000" dirty="0"/>
              <a:t>Feel free to raise your hand and introduce yourself</a:t>
            </a:r>
          </a:p>
        </p:txBody>
      </p:sp>
    </p:spTree>
    <p:extLst>
      <p:ext uri="{BB962C8B-B14F-4D97-AF65-F5344CB8AC3E}">
        <p14:creationId xmlns:p14="http://schemas.microsoft.com/office/powerpoint/2010/main" val="1706387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E24CA-2614-A34D-9A9F-13FA2A55D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New meeting time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2A78A-78FB-AE4F-9E91-AF62348D67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Tuesday 3pm, every other week from 1/30 (NOT Monday)</a:t>
            </a:r>
          </a:p>
        </p:txBody>
      </p:sp>
      <p:sp>
        <p:nvSpPr>
          <p:cNvPr id="5" name="AutoShape 4" descr="Image preview">
            <a:extLst>
              <a:ext uri="{FF2B5EF4-FFF2-40B4-BE49-F238E27FC236}">
                <a16:creationId xmlns:a16="http://schemas.microsoft.com/office/drawing/2014/main" id="{5E1F39BE-95DC-334F-8572-22A1D321B2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28239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B544F-FDA6-764A-ABEB-85D06B646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Spec Repo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DF5D61-E2A0-7548-9435-6C9C9D6E63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Official repo created </a:t>
            </a:r>
            <a:r>
              <a:rPr lang="en-US" dirty="0">
                <a:hlinkClick r:id="rId2"/>
              </a:rPr>
              <a:t>https://github.com/riscv-non-isa/riscv-external-debug-security</a:t>
            </a:r>
            <a:r>
              <a:rPr lang="en-US" dirty="0"/>
              <a:t> </a:t>
            </a:r>
          </a:p>
          <a:p>
            <a:pPr marL="76200" indent="0">
              <a:buNone/>
            </a:pPr>
            <a:endParaRPr lang="en-CN" dirty="0"/>
          </a:p>
          <a:p>
            <a:r>
              <a:rPr lang="en-CN" dirty="0"/>
              <a:t>Plan to move proposal from </a:t>
            </a:r>
            <a:r>
              <a:rPr lang="en-US" dirty="0">
                <a:hlinkClick r:id="rId3"/>
              </a:rPr>
              <a:t>https://github.com/joxie/riscv-debug-security</a:t>
            </a:r>
            <a:r>
              <a:rPr lang="en-CN" dirty="0"/>
              <a:t> to offical repo in the next two weeks</a:t>
            </a:r>
          </a:p>
        </p:txBody>
      </p:sp>
    </p:spTree>
    <p:extLst>
      <p:ext uri="{BB962C8B-B14F-4D97-AF65-F5344CB8AC3E}">
        <p14:creationId xmlns:p14="http://schemas.microsoft.com/office/powerpoint/2010/main" val="782143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CE313-F85E-4E4E-842A-ADCEE6286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Extension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AF4F3-515E-824D-9DB4-6AAF642AB0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ISA extension</a:t>
            </a:r>
          </a:p>
          <a:p>
            <a:pPr lvl="1"/>
            <a:r>
              <a:rPr lang="en-US" dirty="0">
                <a:hlinkClick r:id="rId2"/>
              </a:rPr>
              <a:t>https://github.com/riscv/riscv-smmtt</a:t>
            </a:r>
            <a:endParaRPr lang="en-CN" dirty="0"/>
          </a:p>
          <a:p>
            <a:r>
              <a:rPr lang="en-CN" dirty="0"/>
              <a:t>Non-ISA extension</a:t>
            </a:r>
          </a:p>
          <a:p>
            <a:pPr lvl="1"/>
            <a:r>
              <a:rPr lang="en-US" dirty="0">
                <a:hlinkClick r:id="rId3"/>
              </a:rPr>
              <a:t>https://github.com/riscv-non-isa/riscv-external-debug-security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88158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DBDD6-D752-D94A-837C-084FB5A48C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 dirty="0"/>
              <a:t>Arch Opens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A317-A093-9F4D-9D75-F5DEB58C4F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N" dirty="0"/>
              <a:t>Aote Jin</a:t>
            </a:r>
          </a:p>
        </p:txBody>
      </p:sp>
    </p:spTree>
    <p:extLst>
      <p:ext uri="{BB962C8B-B14F-4D97-AF65-F5344CB8AC3E}">
        <p14:creationId xmlns:p14="http://schemas.microsoft.com/office/powerpoint/2010/main" val="1090640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5120F-9BC9-4B76-A245-942FEE2F6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(Potential) Privilege</a:t>
            </a:r>
            <a:r>
              <a:rPr lang="zh-CN" altLang="en-US" dirty="0"/>
              <a:t> </a:t>
            </a:r>
            <a:r>
              <a:rPr lang="en-US" altLang="zh-CN" dirty="0"/>
              <a:t>escalation</a:t>
            </a:r>
            <a:r>
              <a:rPr lang="zh-CN" altLang="en-US" dirty="0"/>
              <a:t> </a:t>
            </a:r>
            <a:r>
              <a:rPr lang="en-US" altLang="zh-CN" dirty="0"/>
              <a:t>issue</a:t>
            </a:r>
            <a:endParaRPr lang="en-C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F622F7-2DD9-0C3B-8809-6DE1A4627C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201" y="2134878"/>
            <a:ext cx="6096212" cy="3182187"/>
          </a:xfrm>
        </p:spPr>
      </p:pic>
      <p:pic>
        <p:nvPicPr>
          <p:cNvPr id="6" name="Picture 5" descr="A diagram of a software system&#10;&#10;Description automatically generated">
            <a:extLst>
              <a:ext uri="{FF2B5EF4-FFF2-40B4-BE49-F238E27FC236}">
                <a16:creationId xmlns:a16="http://schemas.microsoft.com/office/drawing/2014/main" id="{E3AAF6BB-CB46-2D89-09EC-A24296611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756" y="1686763"/>
            <a:ext cx="50038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1592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72C"/>
      </a:accent1>
      <a:accent2>
        <a:srgbClr val="011E41"/>
      </a:accent2>
      <a:accent3>
        <a:srgbClr val="0A6B7C"/>
      </a:accent3>
      <a:accent4>
        <a:srgbClr val="CB007B"/>
      </a:accent4>
      <a:accent5>
        <a:srgbClr val="60269E"/>
      </a:accent5>
      <a:accent6>
        <a:srgbClr val="FDDA64"/>
      </a:accent6>
      <a:hlink>
        <a:srgbClr val="62CB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4993</TotalTime>
  <Words>630</Words>
  <Application>Microsoft Macintosh PowerPoint</Application>
  <PresentationFormat>Widescreen</PresentationFormat>
  <Paragraphs>93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Century Gothic</vt:lpstr>
      <vt:lpstr>Merriweather Sans</vt:lpstr>
      <vt:lpstr>Open Sans SemiBold</vt:lpstr>
      <vt:lpstr>Calibri</vt:lpstr>
      <vt:lpstr>Arial</vt:lpstr>
      <vt:lpstr>Open Sans</vt:lpstr>
      <vt:lpstr>Calibri Light</vt:lpstr>
      <vt:lpstr>Helvetica Neue</vt:lpstr>
      <vt:lpstr>Simple Light</vt:lpstr>
      <vt:lpstr>Office Theme</vt:lpstr>
      <vt:lpstr>RISC-V External Debug Security TG</vt:lpstr>
      <vt:lpstr>Disclaimer</vt:lpstr>
      <vt:lpstr>Agenda</vt:lpstr>
      <vt:lpstr>Introduction</vt:lpstr>
      <vt:lpstr>New meeting time </vt:lpstr>
      <vt:lpstr>Spec Repo</vt:lpstr>
      <vt:lpstr>Extension Management</vt:lpstr>
      <vt:lpstr>Arch Opens</vt:lpstr>
      <vt:lpstr>(Potential) Privilege escalation issue</vt:lpstr>
      <vt:lpstr>Cont’d</vt:lpstr>
      <vt:lpstr>Toctou issue</vt:lpstr>
      <vt:lpstr>Proposal to mitigate </vt:lpstr>
      <vt:lpstr>Backward compatibility </vt:lpstr>
      <vt:lpstr>External trigger privilege control </vt:lpstr>
      <vt:lpstr>Proposal to mitigate </vt:lpstr>
      <vt:lpstr>Defeature ndmreset</vt:lpstr>
      <vt:lpstr>Keystone</vt:lpstr>
      <vt:lpstr>Smmtt</vt:lpstr>
      <vt:lpstr>PowerPoint Presentation</vt:lpstr>
      <vt:lpstr>Notes</vt:lpstr>
      <vt:lpstr>Backup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RISC-V External Debug Security TG</dc:title>
  <cp:lastModifiedBy>Joe Xie</cp:lastModifiedBy>
  <cp:revision>26</cp:revision>
  <dcterms:modified xsi:type="dcterms:W3CDTF">2024-01-30T16:15:16Z</dcterms:modified>
</cp:coreProperties>
</file>